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heme/themeOverride2.xml" ContentType="application/vnd.openxmlformats-officedocument.themeOverride+xml"/>
  <Override PartName="/ppt/notesSlides/notesSlide4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6"/>
  </p:notesMasterIdLst>
  <p:sldIdLst>
    <p:sldId id="256" r:id="rId2"/>
    <p:sldId id="257" r:id="rId3"/>
    <p:sldId id="258" r:id="rId4"/>
    <p:sldId id="418" r:id="rId5"/>
    <p:sldId id="284" r:id="rId6"/>
    <p:sldId id="488" r:id="rId7"/>
    <p:sldId id="489" r:id="rId8"/>
    <p:sldId id="490" r:id="rId9"/>
    <p:sldId id="491" r:id="rId10"/>
    <p:sldId id="259" r:id="rId11"/>
    <p:sldId id="492" r:id="rId12"/>
    <p:sldId id="493" r:id="rId13"/>
    <p:sldId id="494" r:id="rId14"/>
    <p:sldId id="495" r:id="rId15"/>
    <p:sldId id="496" r:id="rId16"/>
    <p:sldId id="497" r:id="rId17"/>
    <p:sldId id="498" r:id="rId18"/>
    <p:sldId id="499" r:id="rId19"/>
    <p:sldId id="500" r:id="rId20"/>
    <p:sldId id="501" r:id="rId21"/>
    <p:sldId id="502" r:id="rId22"/>
    <p:sldId id="503" r:id="rId23"/>
    <p:sldId id="504" r:id="rId24"/>
    <p:sldId id="260" r:id="rId25"/>
    <p:sldId id="505" r:id="rId26"/>
    <p:sldId id="506" r:id="rId27"/>
    <p:sldId id="507" r:id="rId28"/>
    <p:sldId id="508" r:id="rId29"/>
    <p:sldId id="509" r:id="rId30"/>
    <p:sldId id="510" r:id="rId31"/>
    <p:sldId id="511" r:id="rId32"/>
    <p:sldId id="512" r:id="rId33"/>
    <p:sldId id="513" r:id="rId34"/>
    <p:sldId id="514" r:id="rId35"/>
    <p:sldId id="515" r:id="rId36"/>
    <p:sldId id="516" r:id="rId37"/>
    <p:sldId id="517" r:id="rId38"/>
    <p:sldId id="518" r:id="rId39"/>
    <p:sldId id="519" r:id="rId40"/>
    <p:sldId id="520" r:id="rId41"/>
    <p:sldId id="521" r:id="rId42"/>
    <p:sldId id="522" r:id="rId43"/>
    <p:sldId id="261" r:id="rId44"/>
    <p:sldId id="262" r:id="rId45"/>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82" userDrawn="1">
          <p15:clr>
            <a:srgbClr val="A4A3A4"/>
          </p15:clr>
        </p15:guide>
        <p15:guide id="2" pos="3840" userDrawn="1">
          <p15:clr>
            <a:srgbClr val="A4A3A4"/>
          </p15:clr>
        </p15:guide>
        <p15:guide id="3" orient="horz" pos="216" userDrawn="1">
          <p15:clr>
            <a:srgbClr val="A4A3A4"/>
          </p15:clr>
        </p15:guide>
        <p15:guide id="4" orient="horz" pos="4065" userDrawn="1">
          <p15:clr>
            <a:srgbClr val="A4A3A4"/>
          </p15:clr>
        </p15:guide>
        <p15:guide id="5" pos="312" userDrawn="1">
          <p15:clr>
            <a:srgbClr val="A4A3A4"/>
          </p15:clr>
        </p15:guide>
        <p15:guide id="6" pos="7360" userDrawn="1">
          <p15:clr>
            <a:srgbClr val="A4A3A4"/>
          </p15:clr>
        </p15:guide>
        <p15:guide id="7" orient="horz" pos="616" userDrawn="1">
          <p15:clr>
            <a:srgbClr val="A4A3A4"/>
          </p15:clr>
        </p15:guide>
        <p15:guide id="8"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D1C4"/>
    <a:srgbClr val="1689A0"/>
    <a:srgbClr val="2D10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01CE47-E3C0-47BC-92FB-48532ED50B2A}" v="38" dt="2024-06-25T12:01:15.364"/>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53" d="100"/>
          <a:sy n="53" d="100"/>
        </p:scale>
        <p:origin x="68" y="864"/>
      </p:cViewPr>
      <p:guideLst>
        <p:guide orient="horz" pos="482"/>
        <p:guide pos="3840"/>
        <p:guide orient="horz" pos="216"/>
        <p:guide orient="horz" pos="4065"/>
        <p:guide pos="312"/>
        <p:guide pos="7360"/>
        <p:guide orient="horz" pos="616"/>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A466C5-0C94-48AE-86C6-8644173A084A}" type="datetimeFigureOut">
              <a:rPr lang="zh-CN" altLang="en-US" smtClean="0"/>
              <a:t>2024/6/25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537378-9053-43EB-A91D-DE4D739C95E6}"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11</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5447343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12</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5380449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13</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40523335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14</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1415736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15</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36516522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16</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4622400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17</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1245375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18</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5607924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19</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226545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20</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1096279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21</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3674045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22</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897119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23</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1039755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25</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5355939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26</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7475744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27</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8709707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28</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4534604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29</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1103794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30</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41527484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31</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30179663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32</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3472089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33</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6309606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34</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9303666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35</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1802950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36</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367447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37</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2592848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38</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6225421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39</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108014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4</a:t>
            </a:fld>
            <a:endParaRPr lang="zh-CN" altLang="en-US">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40</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3438092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41</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86125990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42</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53500906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44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5</a:t>
            </a:fld>
            <a:endParaRPr kumimoji="0" lang="zh-CN" altLang="en-US" sz="1800" b="0" i="0" u="none" strike="noStrike" kern="0" cap="none" spc="0" normalizeH="0" baseline="0" noProof="0">
              <a:ln>
                <a:noFill/>
              </a:ln>
              <a:solidFill>
                <a:prstClr val="black"/>
              </a:solidFill>
              <a:effectLst/>
              <a:uLnTx/>
              <a:uFillTx/>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6</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92535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7</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6783432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8</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4315660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9</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8913933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7CD0AA-CDC1-4E26-9F7E-8AF9715CEF6C}" type="datetimeFigureOut">
              <a:rPr lang="zh-CN" altLang="en-US" smtClean="0"/>
              <a:t>2024/6/25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5F824A-F576-4E54-A2CD-FF2813F1E38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936574" y="2312986"/>
            <a:ext cx="5603132" cy="1754326"/>
          </a:xfrm>
          <a:prstGeom prst="rect">
            <a:avLst/>
          </a:prstGeom>
          <a:noFill/>
        </p:spPr>
        <p:txBody>
          <a:bodyPr wrap="square" lIns="0" tIns="45720" rIns="91440" bIns="45720" rtlCol="0">
            <a:spAutoFit/>
          </a:bodyPr>
          <a:lstStyle/>
          <a:p>
            <a:r>
              <a:rPr lang="zh-CN" altLang="en-US" sz="5400" b="1" dirty="0">
                <a:solidFill>
                  <a:schemeClr val="bg1"/>
                </a:solidFill>
                <a:latin typeface="+mj-ea"/>
                <a:ea typeface="+mj-ea"/>
              </a:rPr>
              <a:t>货运追踪区块链应用开发</a:t>
            </a:r>
          </a:p>
        </p:txBody>
      </p:sp>
      <p:sp>
        <p:nvSpPr>
          <p:cNvPr id="12" name="文本框 11"/>
          <p:cNvSpPr txBox="1"/>
          <p:nvPr/>
        </p:nvSpPr>
        <p:spPr>
          <a:xfrm>
            <a:off x="7532450" y="4932672"/>
            <a:ext cx="262647" cy="307777"/>
          </a:xfrm>
          <a:prstGeom prst="rect">
            <a:avLst/>
          </a:prstGeom>
          <a:noFill/>
        </p:spPr>
        <p:txBody>
          <a:bodyPr wrap="square" rtlCol="0">
            <a:spAutoFit/>
          </a:bodyPr>
          <a:lstStyle/>
          <a:p>
            <a:r>
              <a:rPr lang="en-US" altLang="zh-CN" sz="1400" dirty="0">
                <a:solidFill>
                  <a:schemeClr val="bg1"/>
                </a:solidFill>
              </a:rPr>
              <a:t>&gt;</a:t>
            </a:r>
            <a:endParaRPr lang="zh-CN" altLang="en-US" sz="14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99607" y="2765207"/>
            <a:ext cx="4767746" cy="1712547"/>
            <a:chOff x="2242632" y="2041909"/>
            <a:chExt cx="4767746" cy="1712547"/>
          </a:xfrm>
        </p:grpSpPr>
        <p:sp>
          <p:nvSpPr>
            <p:cNvPr id="6" name="文本框 5"/>
            <p:cNvSpPr txBox="1"/>
            <p:nvPr/>
          </p:nvSpPr>
          <p:spPr>
            <a:xfrm>
              <a:off x="2242632" y="2677238"/>
              <a:ext cx="4767746" cy="1077218"/>
            </a:xfrm>
            <a:prstGeom prst="rect">
              <a:avLst/>
            </a:prstGeom>
            <a:noFill/>
          </p:spPr>
          <p:txBody>
            <a:bodyPr wrap="square" lIns="0" tIns="45720" rIns="91440" bIns="45720" rtlCol="0">
              <a:spAutoFit/>
              <a:scene3d>
                <a:camera prst="orthographicFront"/>
                <a:lightRig rig="threePt" dir="t"/>
              </a:scene3d>
              <a:sp3d contourW="12700"/>
            </a:bodyPr>
            <a:lstStyle/>
            <a:p>
              <a:pPr>
                <a:defRPr/>
              </a:pPr>
              <a:r>
                <a:rPr lang="zh-CN" altLang="en-US" sz="3200" b="1" dirty="0">
                  <a:solidFill>
                    <a:schemeClr val="bg1"/>
                  </a:solidFill>
                  <a:latin typeface="+mj-ea"/>
                </a:rPr>
                <a:t>在</a:t>
              </a:r>
              <a:r>
                <a:rPr lang="en-US" altLang="zh-CN" sz="3200" b="1" dirty="0">
                  <a:solidFill>
                    <a:schemeClr val="bg1"/>
                  </a:solidFill>
                  <a:latin typeface="+mj-ea"/>
                </a:rPr>
                <a:t>Remix IDE</a:t>
              </a:r>
              <a:r>
                <a:rPr lang="zh-CN" altLang="en-US" sz="3200" b="1" dirty="0">
                  <a:solidFill>
                    <a:schemeClr val="bg1"/>
                  </a:solidFill>
                  <a:latin typeface="+mj-ea"/>
                </a:rPr>
                <a:t>中创建工作空间和智能合约文件</a:t>
              </a:r>
            </a:p>
          </p:txBody>
        </p:sp>
        <p:sp>
          <p:nvSpPr>
            <p:cNvPr id="8" name="文本框 7"/>
            <p:cNvSpPr txBox="1"/>
            <p:nvPr/>
          </p:nvSpPr>
          <p:spPr>
            <a:xfrm>
              <a:off x="2242632" y="2041909"/>
              <a:ext cx="2422187" cy="707886"/>
            </a:xfrm>
            <a:prstGeom prst="rect">
              <a:avLst/>
            </a:prstGeom>
            <a:noFill/>
          </p:spPr>
          <p:txBody>
            <a:bodyPr wrap="square" lIns="0" tIns="45720" rIns="91440" bIns="45720" rtlCol="0">
              <a:spAutoFit/>
            </a:bodyPr>
            <a:lstStyle/>
            <a:p>
              <a:r>
                <a:rPr lang="en-US" altLang="zh-CN" sz="4000" b="1" dirty="0">
                  <a:solidFill>
                    <a:schemeClr val="bg1"/>
                  </a:solidFill>
                  <a:latin typeface="+mj-lt"/>
                  <a:cs typeface="Impact" panose="020B0806030902050204" charset="0"/>
                </a:rPr>
                <a:t>PART 02</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在</a:t>
              </a:r>
              <a:r>
                <a:rPr lang="en-US" altLang="zh-CN" sz="4000" b="1" dirty="0">
                  <a:solidFill>
                    <a:schemeClr val="bg1"/>
                  </a:solidFill>
                  <a:latin typeface="+mj-ea"/>
                </a:rPr>
                <a:t>Remix IDE</a:t>
              </a:r>
              <a:r>
                <a:rPr lang="zh-CN" altLang="en-US" sz="4000" b="1" dirty="0">
                  <a:solidFill>
                    <a:schemeClr val="bg1"/>
                  </a:solidFill>
                  <a:latin typeface="+mj-ea"/>
                </a:rPr>
                <a:t>中创建工作空间和智能合约文件</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923330"/>
          </a:xfrm>
          <a:prstGeom prst="rect">
            <a:avLst/>
          </a:prstGeom>
          <a:noFill/>
        </p:spPr>
        <p:txBody>
          <a:bodyPr wrap="square" rtlCol="0">
            <a:spAutoFit/>
          </a:bodyPr>
          <a:lstStyle/>
          <a:p>
            <a:r>
              <a:rPr lang="zh-CN" altLang="en-US" b="1" dirty="0">
                <a:solidFill>
                  <a:schemeClr val="bg1"/>
                </a:solidFill>
                <a:latin typeface="+mj-ea"/>
                <a:ea typeface="+mj-ea"/>
                <a:cs typeface="+mj-cs"/>
              </a:rPr>
              <a:t>使用浏览器输入</a:t>
            </a:r>
            <a:r>
              <a:rPr lang="en-US" altLang="zh-CN" b="1" dirty="0">
                <a:solidFill>
                  <a:schemeClr val="bg1"/>
                </a:solidFill>
                <a:latin typeface="+mj-ea"/>
                <a:ea typeface="+mj-ea"/>
                <a:cs typeface="+mj-cs"/>
              </a:rPr>
              <a:t>https://remix.ethereum.org/ </a:t>
            </a:r>
            <a:r>
              <a:rPr lang="zh-CN" altLang="en-US" b="1" dirty="0">
                <a:solidFill>
                  <a:schemeClr val="bg1"/>
                </a:solidFill>
                <a:latin typeface="+mj-ea"/>
                <a:ea typeface="+mj-ea"/>
                <a:cs typeface="+mj-cs"/>
              </a:rPr>
              <a:t>进入</a:t>
            </a:r>
            <a:r>
              <a:rPr lang="en-US" altLang="zh-CN" b="1" dirty="0">
                <a:solidFill>
                  <a:schemeClr val="bg1"/>
                </a:solidFill>
                <a:latin typeface="+mj-ea"/>
                <a:ea typeface="+mj-ea"/>
                <a:cs typeface="+mj-cs"/>
              </a:rPr>
              <a:t>Remix IDE</a:t>
            </a:r>
            <a:r>
              <a:rPr lang="zh-CN" altLang="en-US" b="1" dirty="0">
                <a:solidFill>
                  <a:schemeClr val="bg1"/>
                </a:solidFill>
                <a:latin typeface="+mj-ea"/>
                <a:ea typeface="+mj-ea"/>
                <a:cs typeface="+mj-cs"/>
              </a:rPr>
              <a:t>主页。点击左侧工具栏中的文件浏览器（</a:t>
            </a:r>
            <a:r>
              <a:rPr lang="en-US" altLang="zh-CN" b="1" dirty="0">
                <a:solidFill>
                  <a:schemeClr val="bg1"/>
                </a:solidFill>
                <a:latin typeface="+mj-ea"/>
                <a:ea typeface="+mj-ea"/>
                <a:cs typeface="+mj-cs"/>
              </a:rPr>
              <a:t>File explorer</a:t>
            </a:r>
            <a:r>
              <a:rPr lang="zh-CN" altLang="en-US" b="1" dirty="0">
                <a:solidFill>
                  <a:schemeClr val="bg1"/>
                </a:solidFill>
                <a:latin typeface="+mj-ea"/>
                <a:ea typeface="+mj-ea"/>
                <a:cs typeface="+mj-cs"/>
              </a:rPr>
              <a:t>）图标。在工作空间操作中，新建工作空间，选择基础，点击确认。</a:t>
            </a:r>
          </a:p>
        </p:txBody>
      </p:sp>
      <p:pic>
        <p:nvPicPr>
          <p:cNvPr id="4" name="图片 3">
            <a:extLst>
              <a:ext uri="{FF2B5EF4-FFF2-40B4-BE49-F238E27FC236}">
                <a16:creationId xmlns:a16="http://schemas.microsoft.com/office/drawing/2014/main" id="{D618AB24-0727-960C-AAE6-AE082491D4D8}"/>
              </a:ext>
            </a:extLst>
          </p:cNvPr>
          <p:cNvPicPr>
            <a:picLocks noChangeAspect="1"/>
          </p:cNvPicPr>
          <p:nvPr/>
        </p:nvPicPr>
        <p:blipFill rotWithShape="1">
          <a:blip r:embed="rId3"/>
          <a:srcRect b="16050"/>
          <a:stretch/>
        </p:blipFill>
        <p:spPr bwMode="auto">
          <a:xfrm>
            <a:off x="1175436" y="2210709"/>
            <a:ext cx="8734926" cy="412408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950171830"/>
      </p:ext>
    </p:extLst>
  </p:cSld>
  <p:clrMapOvr>
    <a:masterClrMapping/>
  </p:clrMapOvr>
  <p:transition spd="slow">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在</a:t>
              </a:r>
              <a:r>
                <a:rPr lang="en-US" altLang="zh-CN" sz="4000" b="1" dirty="0">
                  <a:solidFill>
                    <a:schemeClr val="bg1"/>
                  </a:solidFill>
                  <a:latin typeface="+mj-ea"/>
                </a:rPr>
                <a:t>Remix IDE</a:t>
              </a:r>
              <a:r>
                <a:rPr lang="zh-CN" altLang="en-US" sz="4000" b="1" dirty="0">
                  <a:solidFill>
                    <a:schemeClr val="bg1"/>
                  </a:solidFill>
                  <a:latin typeface="+mj-ea"/>
                </a:rPr>
                <a:t>中创建工作空间和智能合约文件</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1754326"/>
          </a:xfrm>
          <a:prstGeom prst="rect">
            <a:avLst/>
          </a:prstGeom>
          <a:noFill/>
        </p:spPr>
        <p:txBody>
          <a:bodyPr wrap="square" rtlCol="0">
            <a:spAutoFit/>
          </a:bodyPr>
          <a:lstStyle/>
          <a:p>
            <a:r>
              <a:rPr lang="zh-CN" altLang="en-US" b="1" dirty="0">
                <a:solidFill>
                  <a:schemeClr val="bg1"/>
                </a:solidFill>
                <a:latin typeface="+mj-ea"/>
                <a:ea typeface="+mj-ea"/>
                <a:cs typeface="+mj-cs"/>
              </a:rPr>
              <a:t>在新建的工作空间的文件浏览器</a:t>
            </a:r>
            <a:r>
              <a:rPr lang="en-US" altLang="zh-CN" b="1" dirty="0">
                <a:solidFill>
                  <a:schemeClr val="bg1"/>
                </a:solidFill>
                <a:latin typeface="+mj-ea"/>
                <a:ea typeface="+mj-ea"/>
                <a:cs typeface="+mj-cs"/>
              </a:rPr>
              <a:t>contracts</a:t>
            </a:r>
            <a:r>
              <a:rPr lang="zh-CN" altLang="en-US" b="1" dirty="0">
                <a:solidFill>
                  <a:schemeClr val="bg1"/>
                </a:solidFill>
                <a:latin typeface="+mj-ea"/>
                <a:ea typeface="+mj-ea"/>
                <a:cs typeface="+mj-cs"/>
              </a:rPr>
              <a:t>文件夹中，已经存在三个预设的实例</a:t>
            </a:r>
            <a:r>
              <a:rPr lang="en-US" altLang="zh-CN" b="1" dirty="0">
                <a:solidFill>
                  <a:schemeClr val="bg1"/>
                </a:solidFill>
                <a:latin typeface="+mj-ea"/>
                <a:ea typeface="+mj-ea"/>
                <a:cs typeface="+mj-cs"/>
              </a:rPr>
              <a:t>Solidity</a:t>
            </a:r>
            <a:r>
              <a:rPr lang="zh-CN" altLang="en-US" b="1" dirty="0">
                <a:solidFill>
                  <a:schemeClr val="bg1"/>
                </a:solidFill>
                <a:latin typeface="+mj-ea"/>
                <a:ea typeface="+mj-ea"/>
                <a:cs typeface="+mj-cs"/>
              </a:rPr>
              <a:t>智能合约代码，可以直接右键删除或者不理会，不会影响后续智能合约代码编写。</a:t>
            </a:r>
          </a:p>
          <a:p>
            <a:r>
              <a:rPr lang="zh-CN" altLang="en-US" b="1" dirty="0">
                <a:solidFill>
                  <a:schemeClr val="bg1"/>
                </a:solidFill>
                <a:latin typeface="+mj-ea"/>
                <a:ea typeface="+mj-ea"/>
                <a:cs typeface="+mj-cs"/>
              </a:rPr>
              <a:t>右键</a:t>
            </a:r>
            <a:r>
              <a:rPr lang="en-US" altLang="zh-CN" b="1" dirty="0">
                <a:solidFill>
                  <a:schemeClr val="bg1"/>
                </a:solidFill>
                <a:latin typeface="+mj-ea"/>
                <a:ea typeface="+mj-ea"/>
                <a:cs typeface="+mj-cs"/>
              </a:rPr>
              <a:t>contracts</a:t>
            </a:r>
            <a:r>
              <a:rPr lang="zh-CN" altLang="en-US" b="1" dirty="0">
                <a:solidFill>
                  <a:schemeClr val="bg1"/>
                </a:solidFill>
                <a:latin typeface="+mj-ea"/>
                <a:ea typeface="+mj-ea"/>
                <a:cs typeface="+mj-cs"/>
              </a:rPr>
              <a:t>文件夹，可以在该文件夹下新建一个文件。将文件命名为</a:t>
            </a:r>
            <a:r>
              <a:rPr lang="en-US" altLang="zh-CN" b="1" dirty="0" err="1">
                <a:solidFill>
                  <a:schemeClr val="bg1"/>
                </a:solidFill>
                <a:latin typeface="+mj-ea"/>
                <a:ea typeface="+mj-ea"/>
                <a:cs typeface="+mj-cs"/>
              </a:rPr>
              <a:t>zhuizong.sol</a:t>
            </a:r>
            <a:r>
              <a:rPr lang="zh-CN" altLang="en-US" b="1" dirty="0">
                <a:solidFill>
                  <a:schemeClr val="bg1"/>
                </a:solidFill>
                <a:latin typeface="+mj-ea"/>
                <a:ea typeface="+mj-ea"/>
                <a:cs typeface="+mj-cs"/>
              </a:rPr>
              <a:t>，新建一个</a:t>
            </a:r>
            <a:r>
              <a:rPr lang="en-US" altLang="zh-CN" b="1" dirty="0">
                <a:solidFill>
                  <a:schemeClr val="bg1"/>
                </a:solidFill>
                <a:latin typeface="+mj-ea"/>
                <a:ea typeface="+mj-ea"/>
                <a:cs typeface="+mj-cs"/>
              </a:rPr>
              <a:t>Solidity</a:t>
            </a:r>
            <a:r>
              <a:rPr lang="zh-CN" altLang="en-US" b="1" dirty="0">
                <a:solidFill>
                  <a:schemeClr val="bg1"/>
                </a:solidFill>
                <a:latin typeface="+mj-ea"/>
                <a:ea typeface="+mj-ea"/>
                <a:cs typeface="+mj-cs"/>
              </a:rPr>
              <a:t>智能合约文件。单机回车，右侧将会打开代码编辑器，显示</a:t>
            </a:r>
            <a:r>
              <a:rPr lang="en-US" altLang="zh-CN" b="1" dirty="0" err="1">
                <a:solidFill>
                  <a:schemeClr val="bg1"/>
                </a:solidFill>
                <a:latin typeface="+mj-ea"/>
                <a:ea typeface="+mj-ea"/>
                <a:cs typeface="+mj-cs"/>
              </a:rPr>
              <a:t>zhuizong.sol</a:t>
            </a:r>
            <a:r>
              <a:rPr lang="zh-CN" altLang="en-US" b="1" dirty="0">
                <a:solidFill>
                  <a:schemeClr val="bg1"/>
                </a:solidFill>
                <a:latin typeface="+mj-ea"/>
                <a:ea typeface="+mj-ea"/>
                <a:cs typeface="+mj-cs"/>
              </a:rPr>
              <a:t>的内容，即可开始编写智能合约程序。</a:t>
            </a:r>
          </a:p>
        </p:txBody>
      </p:sp>
      <p:sp>
        <p:nvSpPr>
          <p:cNvPr id="5" name="文本框 4">
            <a:extLst>
              <a:ext uri="{FF2B5EF4-FFF2-40B4-BE49-F238E27FC236}">
                <a16:creationId xmlns:a16="http://schemas.microsoft.com/office/drawing/2014/main" id="{EE330044-912D-E610-B485-50646DC0C009}"/>
              </a:ext>
            </a:extLst>
          </p:cNvPr>
          <p:cNvSpPr txBox="1"/>
          <p:nvPr/>
        </p:nvSpPr>
        <p:spPr>
          <a:xfrm>
            <a:off x="1175436" y="3323427"/>
            <a:ext cx="6093994" cy="1077218"/>
          </a:xfrm>
          <a:prstGeom prst="rect">
            <a:avLst/>
          </a:prstGeom>
          <a:noFill/>
        </p:spPr>
        <p:txBody>
          <a:bodyPr wrap="square">
            <a:spAutoFit/>
          </a:bodyPr>
          <a:lstStyle/>
          <a:p>
            <a:r>
              <a:rPr lang="en-US" altLang="zh-CN" sz="3200" dirty="0">
                <a:solidFill>
                  <a:srgbClr val="608B4E"/>
                </a:solidFill>
                <a:effectLst/>
                <a:highlight>
                  <a:srgbClr val="222336"/>
                </a:highlight>
                <a:latin typeface="Menlo"/>
                <a:ea typeface="宋体" panose="02010600030101010101" pitchFamily="2" charset="-122"/>
                <a:cs typeface="宋体" panose="02010600030101010101" pitchFamily="2" charset="-122"/>
              </a:rPr>
              <a:t>// SPDX-License-Identifier: MIT</a:t>
            </a:r>
            <a:endParaRPr lang="zh-CN" altLang="zh-CN" sz="36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3200" dirty="0">
                <a:solidFill>
                  <a:srgbClr val="569CD6"/>
                </a:solidFill>
                <a:effectLst/>
                <a:highlight>
                  <a:srgbClr val="222336"/>
                </a:highlight>
                <a:latin typeface="Menlo"/>
                <a:ea typeface="宋体" panose="02010600030101010101" pitchFamily="2" charset="-122"/>
                <a:cs typeface="宋体" panose="02010600030101010101" pitchFamily="2" charset="-122"/>
              </a:rPr>
              <a:t>pragma</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a:solidFill>
                  <a:srgbClr val="569CD6"/>
                </a:solidFill>
                <a:effectLst/>
                <a:highlight>
                  <a:srgbClr val="222336"/>
                </a:highlight>
                <a:latin typeface="Menlo"/>
                <a:ea typeface="宋体" panose="02010600030101010101" pitchFamily="2" charset="-122"/>
                <a:cs typeface="宋体" panose="02010600030101010101" pitchFamily="2" charset="-122"/>
              </a:rPr>
              <a:t>solidity</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3200" dirty="0">
                <a:solidFill>
                  <a:srgbClr val="B5CEA8"/>
                </a:solidFill>
                <a:effectLst/>
                <a:highlight>
                  <a:srgbClr val="222336"/>
                </a:highlight>
                <a:latin typeface="Menlo"/>
                <a:ea typeface="宋体" panose="02010600030101010101" pitchFamily="2" charset="-122"/>
                <a:cs typeface="宋体" panose="02010600030101010101" pitchFamily="2" charset="-122"/>
              </a:rPr>
              <a:t>0.8.0</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6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a:extLst>
              <a:ext uri="{FF2B5EF4-FFF2-40B4-BE49-F238E27FC236}">
                <a16:creationId xmlns:a16="http://schemas.microsoft.com/office/drawing/2014/main" id="{D98E315C-18E6-3ED3-446C-556DA0D2ACB2}"/>
              </a:ext>
            </a:extLst>
          </p:cNvPr>
          <p:cNvSpPr txBox="1"/>
          <p:nvPr/>
        </p:nvSpPr>
        <p:spPr>
          <a:xfrm>
            <a:off x="1175436" y="4561110"/>
            <a:ext cx="6093994" cy="1754326"/>
          </a:xfrm>
          <a:prstGeom prst="rect">
            <a:avLst/>
          </a:prstGeom>
          <a:noFill/>
        </p:spPr>
        <p:txBody>
          <a:bodyPr wrap="square">
            <a:spAutoFit/>
          </a:bodyPr>
          <a:lstStyle/>
          <a:p>
            <a:r>
              <a:rPr lang="zh-CN" altLang="en-US" b="1" dirty="0">
                <a:solidFill>
                  <a:schemeClr val="bg1"/>
                </a:solidFill>
                <a:latin typeface="+mj-ea"/>
                <a:ea typeface="+mj-ea"/>
                <a:cs typeface="+mj-cs"/>
              </a:rPr>
              <a:t>其中第一行注释中的</a:t>
            </a:r>
            <a:r>
              <a:rPr lang="en-US" altLang="zh-CN" b="1" dirty="0">
                <a:solidFill>
                  <a:schemeClr val="bg1"/>
                </a:solidFill>
                <a:latin typeface="+mj-ea"/>
                <a:ea typeface="+mj-ea"/>
                <a:cs typeface="+mj-cs"/>
              </a:rPr>
              <a:t>SPDX-License-Identifier</a:t>
            </a:r>
            <a:r>
              <a:rPr lang="zh-CN" altLang="en-US" b="1" dirty="0">
                <a:solidFill>
                  <a:schemeClr val="bg1"/>
                </a:solidFill>
                <a:latin typeface="+mj-ea"/>
                <a:ea typeface="+mj-ea"/>
                <a:cs typeface="+mj-cs"/>
              </a:rPr>
              <a:t>代表引入</a:t>
            </a:r>
            <a:r>
              <a:rPr lang="en-US" altLang="zh-CN" b="1" dirty="0">
                <a:solidFill>
                  <a:schemeClr val="bg1"/>
                </a:solidFill>
                <a:latin typeface="+mj-ea"/>
                <a:ea typeface="+mj-ea"/>
                <a:cs typeface="+mj-cs"/>
              </a:rPr>
              <a:t>SPDX</a:t>
            </a:r>
            <a:r>
              <a:rPr lang="zh-CN" altLang="en-US" b="1" dirty="0">
                <a:solidFill>
                  <a:schemeClr val="bg1"/>
                </a:solidFill>
                <a:latin typeface="+mj-ea"/>
                <a:ea typeface="+mj-ea"/>
                <a:cs typeface="+mj-cs"/>
              </a:rPr>
              <a:t>许可证。使用</a:t>
            </a:r>
            <a:r>
              <a:rPr lang="en-US" altLang="zh-CN" b="1" dirty="0">
                <a:solidFill>
                  <a:schemeClr val="bg1"/>
                </a:solidFill>
                <a:latin typeface="+mj-ea"/>
                <a:ea typeface="+mj-ea"/>
                <a:cs typeface="+mj-cs"/>
              </a:rPr>
              <a:t>Solidity 0.6.0</a:t>
            </a:r>
            <a:r>
              <a:rPr lang="zh-CN" altLang="en-US" b="1" dirty="0">
                <a:solidFill>
                  <a:schemeClr val="bg1"/>
                </a:solidFill>
                <a:latin typeface="+mj-ea"/>
                <a:ea typeface="+mj-ea"/>
                <a:cs typeface="+mj-cs"/>
              </a:rPr>
              <a:t>以上版本不引入许可证将会出现警告。</a:t>
            </a:r>
          </a:p>
          <a:p>
            <a:r>
              <a:rPr lang="en-US" altLang="zh-CN" b="1" dirty="0">
                <a:solidFill>
                  <a:schemeClr val="bg1"/>
                </a:solidFill>
                <a:latin typeface="+mj-ea"/>
                <a:ea typeface="+mj-ea"/>
                <a:cs typeface="+mj-cs"/>
              </a:rPr>
              <a:t>pragma solidity</a:t>
            </a:r>
            <a:r>
              <a:rPr lang="zh-CN" altLang="en-US" b="1" dirty="0">
                <a:solidFill>
                  <a:schemeClr val="bg1"/>
                </a:solidFill>
                <a:latin typeface="+mj-ea"/>
                <a:ea typeface="+mj-ea"/>
                <a:cs typeface="+mj-cs"/>
              </a:rPr>
              <a:t>语句声明了本智能合约使用的</a:t>
            </a:r>
            <a:r>
              <a:rPr lang="en-US" altLang="zh-CN" b="1" dirty="0">
                <a:solidFill>
                  <a:schemeClr val="bg1"/>
                </a:solidFill>
                <a:latin typeface="+mj-ea"/>
                <a:ea typeface="+mj-ea"/>
                <a:cs typeface="+mj-cs"/>
              </a:rPr>
              <a:t>Solidity</a:t>
            </a:r>
            <a:r>
              <a:rPr lang="zh-CN" altLang="en-US" b="1" dirty="0">
                <a:solidFill>
                  <a:schemeClr val="bg1"/>
                </a:solidFill>
                <a:latin typeface="+mj-ea"/>
                <a:ea typeface="+mj-ea"/>
                <a:cs typeface="+mj-cs"/>
              </a:rPr>
              <a:t>语言版本并设定</a:t>
            </a:r>
            <a:r>
              <a:rPr lang="en-US" altLang="zh-CN" b="1" dirty="0">
                <a:solidFill>
                  <a:schemeClr val="bg1"/>
                </a:solidFill>
                <a:latin typeface="+mj-ea"/>
                <a:ea typeface="+mj-ea"/>
                <a:cs typeface="+mj-cs"/>
              </a:rPr>
              <a:t>Solidity</a:t>
            </a:r>
            <a:r>
              <a:rPr lang="zh-CN" altLang="en-US" b="1" dirty="0">
                <a:solidFill>
                  <a:schemeClr val="bg1"/>
                </a:solidFill>
                <a:latin typeface="+mj-ea"/>
                <a:ea typeface="+mj-ea"/>
                <a:cs typeface="+mj-cs"/>
              </a:rPr>
              <a:t>编译器版本，</a:t>
            </a:r>
            <a:r>
              <a:rPr lang="en-US" altLang="zh-CN" b="1" dirty="0">
                <a:solidFill>
                  <a:schemeClr val="bg1"/>
                </a:solidFill>
                <a:latin typeface="+mj-ea"/>
                <a:ea typeface="+mj-ea"/>
                <a:cs typeface="+mj-cs"/>
              </a:rPr>
              <a:t>^0.8.0</a:t>
            </a:r>
            <a:r>
              <a:rPr lang="zh-CN" altLang="en-US" b="1" dirty="0">
                <a:solidFill>
                  <a:schemeClr val="bg1"/>
                </a:solidFill>
                <a:latin typeface="+mj-ea"/>
                <a:ea typeface="+mj-ea"/>
                <a:cs typeface="+mj-cs"/>
              </a:rPr>
              <a:t>代表需要</a:t>
            </a:r>
            <a:r>
              <a:rPr lang="en-US" altLang="zh-CN" b="1" dirty="0">
                <a:solidFill>
                  <a:schemeClr val="bg1"/>
                </a:solidFill>
                <a:latin typeface="+mj-ea"/>
                <a:ea typeface="+mj-ea"/>
                <a:cs typeface="+mj-cs"/>
              </a:rPr>
              <a:t>0.8.0</a:t>
            </a:r>
            <a:r>
              <a:rPr lang="zh-CN" altLang="en-US" b="1" dirty="0">
                <a:solidFill>
                  <a:schemeClr val="bg1"/>
                </a:solidFill>
                <a:latin typeface="+mj-ea"/>
                <a:ea typeface="+mj-ea"/>
                <a:cs typeface="+mj-cs"/>
              </a:rPr>
              <a:t>以上的版本的</a:t>
            </a:r>
            <a:r>
              <a:rPr lang="en-US" altLang="zh-CN" b="1" dirty="0">
                <a:solidFill>
                  <a:schemeClr val="bg1"/>
                </a:solidFill>
                <a:latin typeface="+mj-ea"/>
                <a:ea typeface="+mj-ea"/>
                <a:cs typeface="+mj-cs"/>
              </a:rPr>
              <a:t>Solidity</a:t>
            </a:r>
            <a:r>
              <a:rPr lang="zh-CN" altLang="en-US" b="1" dirty="0">
                <a:solidFill>
                  <a:schemeClr val="bg1"/>
                </a:solidFill>
                <a:latin typeface="+mj-ea"/>
                <a:ea typeface="+mj-ea"/>
                <a:cs typeface="+mj-cs"/>
              </a:rPr>
              <a:t>编译器编译该智能合约。</a:t>
            </a:r>
          </a:p>
        </p:txBody>
      </p:sp>
    </p:spTree>
    <p:extLst>
      <p:ext uri="{BB962C8B-B14F-4D97-AF65-F5344CB8AC3E}">
        <p14:creationId xmlns:p14="http://schemas.microsoft.com/office/powerpoint/2010/main" val="3302925088"/>
      </p:ext>
    </p:extLst>
  </p:cSld>
  <p:clrMapOvr>
    <a:masterClrMapping/>
  </p:clrMapOvr>
  <p:transition spd="slow">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在</a:t>
              </a:r>
              <a:r>
                <a:rPr lang="en-US" altLang="zh-CN" sz="4000" b="1" dirty="0">
                  <a:solidFill>
                    <a:schemeClr val="bg1"/>
                  </a:solidFill>
                  <a:latin typeface="+mj-ea"/>
                </a:rPr>
                <a:t>Remix IDE</a:t>
              </a:r>
              <a:r>
                <a:rPr lang="zh-CN" altLang="en-US" sz="4000" b="1" dirty="0">
                  <a:solidFill>
                    <a:schemeClr val="bg1"/>
                  </a:solidFill>
                  <a:latin typeface="+mj-ea"/>
                </a:rPr>
                <a:t>中创建工作空间和智能合约文件</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369332"/>
          </a:xfrm>
          <a:prstGeom prst="rect">
            <a:avLst/>
          </a:prstGeom>
          <a:noFill/>
        </p:spPr>
        <p:txBody>
          <a:bodyPr wrap="square" rtlCol="0">
            <a:spAutoFit/>
          </a:bodyPr>
          <a:lstStyle/>
          <a:p>
            <a:r>
              <a:rPr lang="zh-CN" altLang="en-US" b="1" dirty="0">
                <a:solidFill>
                  <a:schemeClr val="bg1"/>
                </a:solidFill>
                <a:latin typeface="+mj-ea"/>
                <a:ea typeface="+mj-ea"/>
                <a:cs typeface="+mj-cs"/>
              </a:rPr>
              <a:t>正式开始编写合约（</a:t>
            </a:r>
            <a:r>
              <a:rPr lang="en-US" altLang="zh-CN" b="1" dirty="0">
                <a:solidFill>
                  <a:schemeClr val="bg1"/>
                </a:solidFill>
                <a:latin typeface="+mj-ea"/>
                <a:ea typeface="+mj-ea"/>
                <a:cs typeface="+mj-cs"/>
              </a:rPr>
              <a:t>contract</a:t>
            </a:r>
            <a:r>
              <a:rPr lang="zh-CN" altLang="en-US" b="1" dirty="0">
                <a:solidFill>
                  <a:schemeClr val="bg1"/>
                </a:solidFill>
                <a:latin typeface="+mj-ea"/>
                <a:ea typeface="+mj-ea"/>
                <a:cs typeface="+mj-cs"/>
              </a:rPr>
              <a:t>）：</a:t>
            </a:r>
          </a:p>
        </p:txBody>
      </p:sp>
      <p:sp>
        <p:nvSpPr>
          <p:cNvPr id="5" name="文本框 4">
            <a:extLst>
              <a:ext uri="{FF2B5EF4-FFF2-40B4-BE49-F238E27FC236}">
                <a16:creationId xmlns:a16="http://schemas.microsoft.com/office/drawing/2014/main" id="{3F9ECAC1-8562-A6B7-5D69-D0CE2C9358C7}"/>
              </a:ext>
            </a:extLst>
          </p:cNvPr>
          <p:cNvSpPr txBox="1"/>
          <p:nvPr/>
        </p:nvSpPr>
        <p:spPr>
          <a:xfrm>
            <a:off x="1398671" y="2351782"/>
            <a:ext cx="4292266" cy="1077218"/>
          </a:xfrm>
          <a:prstGeom prst="rect">
            <a:avLst/>
          </a:prstGeom>
          <a:noFill/>
        </p:spPr>
        <p:txBody>
          <a:bodyPr wrap="square">
            <a:spAutoFit/>
          </a:bodyPr>
          <a:lstStyle/>
          <a:p>
            <a:r>
              <a:rPr lang="en-US" altLang="zh-CN" sz="3200">
                <a:solidFill>
                  <a:srgbClr val="569CD6"/>
                </a:solidFill>
                <a:effectLst/>
                <a:highlight>
                  <a:srgbClr val="222336"/>
                </a:highlight>
                <a:latin typeface="Menlo"/>
                <a:ea typeface="宋体" panose="02010600030101010101" pitchFamily="2" charset="-122"/>
                <a:cs typeface="宋体" panose="02010600030101010101" pitchFamily="2" charset="-122"/>
              </a:rPr>
              <a:t>contract</a:t>
            </a:r>
            <a:r>
              <a:rPr lang="en-US" altLang="zh-CN" sz="3200">
                <a:solidFill>
                  <a:srgbClr val="BABBCC"/>
                </a:solidFill>
                <a:effectLst/>
                <a:highlight>
                  <a:srgbClr val="222336"/>
                </a:highlight>
                <a:latin typeface="Menlo"/>
                <a:ea typeface="宋体" panose="02010600030101010101" pitchFamily="2" charset="-122"/>
                <a:cs typeface="宋体" panose="02010600030101010101" pitchFamily="2" charset="-122"/>
              </a:rPr>
              <a:t> BuySell</a:t>
            </a:r>
            <a:r>
              <a:rPr lang="en-US" altLang="zh-CN" sz="320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60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320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6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a:extLst>
              <a:ext uri="{FF2B5EF4-FFF2-40B4-BE49-F238E27FC236}">
                <a16:creationId xmlns:a16="http://schemas.microsoft.com/office/drawing/2014/main" id="{9072E032-4961-F8F8-5B7B-75A39FEC8E61}"/>
              </a:ext>
            </a:extLst>
          </p:cNvPr>
          <p:cNvSpPr txBox="1"/>
          <p:nvPr/>
        </p:nvSpPr>
        <p:spPr>
          <a:xfrm>
            <a:off x="1398671" y="4290808"/>
            <a:ext cx="6093994" cy="923330"/>
          </a:xfrm>
          <a:prstGeom prst="rect">
            <a:avLst/>
          </a:prstGeom>
          <a:noFill/>
        </p:spPr>
        <p:txBody>
          <a:bodyPr wrap="square">
            <a:spAutoFit/>
          </a:bodyPr>
          <a:lstStyle/>
          <a:p>
            <a:r>
              <a:rPr lang="zh-CN" altLang="en-US" b="1" dirty="0">
                <a:solidFill>
                  <a:schemeClr val="bg1"/>
                </a:solidFill>
                <a:latin typeface="+mj-ea"/>
                <a:ea typeface="+mj-ea"/>
                <a:cs typeface="+mj-cs"/>
              </a:rPr>
              <a:t>其中</a:t>
            </a:r>
            <a:r>
              <a:rPr lang="en-US" altLang="zh-CN" b="1" dirty="0">
                <a:solidFill>
                  <a:schemeClr val="bg1"/>
                </a:solidFill>
                <a:latin typeface="+mj-ea"/>
                <a:ea typeface="+mj-ea"/>
                <a:cs typeface="+mj-cs"/>
              </a:rPr>
              <a:t>contract</a:t>
            </a:r>
            <a:r>
              <a:rPr lang="zh-CN" altLang="en-US" b="1" dirty="0">
                <a:solidFill>
                  <a:schemeClr val="bg1"/>
                </a:solidFill>
                <a:latin typeface="+mj-ea"/>
                <a:ea typeface="+mj-ea"/>
                <a:cs typeface="+mj-cs"/>
              </a:rPr>
              <a:t>后的</a:t>
            </a:r>
            <a:r>
              <a:rPr lang="en-US" altLang="zh-CN" b="1" dirty="0" err="1">
                <a:solidFill>
                  <a:schemeClr val="bg1"/>
                </a:solidFill>
                <a:latin typeface="+mj-ea"/>
                <a:ea typeface="+mj-ea"/>
                <a:cs typeface="+mj-cs"/>
              </a:rPr>
              <a:t>BuySell</a:t>
            </a:r>
            <a:r>
              <a:rPr lang="zh-CN" altLang="en-US" b="1" dirty="0">
                <a:solidFill>
                  <a:schemeClr val="bg1"/>
                </a:solidFill>
                <a:latin typeface="+mj-ea"/>
                <a:ea typeface="+mj-ea"/>
                <a:cs typeface="+mj-cs"/>
              </a:rPr>
              <a:t>为可自定义的合约名称。注意之后所有的合约代码编写都要在两个大括号中间插入的空行中。</a:t>
            </a:r>
          </a:p>
        </p:txBody>
      </p:sp>
    </p:spTree>
    <p:extLst>
      <p:ext uri="{BB962C8B-B14F-4D97-AF65-F5344CB8AC3E}">
        <p14:creationId xmlns:p14="http://schemas.microsoft.com/office/powerpoint/2010/main" val="1673457930"/>
      </p:ext>
    </p:extLst>
  </p:cSld>
  <p:clrMapOvr>
    <a:masterClrMapping/>
  </p:clrMapOvr>
  <p:transition spd="slow">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在</a:t>
              </a:r>
              <a:r>
                <a:rPr lang="en-US" altLang="zh-CN" sz="4000" b="1" dirty="0">
                  <a:solidFill>
                    <a:schemeClr val="bg1"/>
                  </a:solidFill>
                  <a:latin typeface="+mj-ea"/>
                </a:rPr>
                <a:t>Remix IDE</a:t>
              </a:r>
              <a:r>
                <a:rPr lang="zh-CN" altLang="en-US" sz="4000" b="1" dirty="0">
                  <a:solidFill>
                    <a:schemeClr val="bg1"/>
                  </a:solidFill>
                  <a:latin typeface="+mj-ea"/>
                </a:rPr>
                <a:t>中创建工作空间和智能合约文件</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646331"/>
          </a:xfrm>
          <a:prstGeom prst="rect">
            <a:avLst/>
          </a:prstGeom>
          <a:noFill/>
        </p:spPr>
        <p:txBody>
          <a:bodyPr wrap="square" rtlCol="0">
            <a:spAutoFit/>
          </a:bodyPr>
          <a:lstStyle/>
          <a:p>
            <a:r>
              <a:rPr lang="zh-CN" altLang="en-US" b="1" dirty="0">
                <a:solidFill>
                  <a:schemeClr val="bg1"/>
                </a:solidFill>
                <a:latin typeface="+mj-ea"/>
                <a:ea typeface="+mj-ea"/>
                <a:cs typeface="+mj-cs"/>
              </a:rPr>
              <a:t>为了卖家可以方便管理库存，订单和买家，可以在智能合约中创建三个</a:t>
            </a:r>
            <a:r>
              <a:rPr lang="en-US" altLang="zh-CN" b="1" dirty="0">
                <a:solidFill>
                  <a:schemeClr val="bg1"/>
                </a:solidFill>
                <a:latin typeface="+mj-ea"/>
                <a:ea typeface="+mj-ea"/>
                <a:cs typeface="+mj-cs"/>
              </a:rPr>
              <a:t>struct</a:t>
            </a:r>
            <a:r>
              <a:rPr lang="zh-CN" altLang="en-US" b="1" dirty="0">
                <a:solidFill>
                  <a:schemeClr val="bg1"/>
                </a:solidFill>
                <a:latin typeface="+mj-ea"/>
                <a:ea typeface="+mj-ea"/>
                <a:cs typeface="+mj-cs"/>
              </a:rPr>
              <a:t>类来集成货物，订单和买家的信息。</a:t>
            </a:r>
          </a:p>
        </p:txBody>
      </p:sp>
      <p:sp>
        <p:nvSpPr>
          <p:cNvPr id="5" name="文本框 4">
            <a:extLst>
              <a:ext uri="{FF2B5EF4-FFF2-40B4-BE49-F238E27FC236}">
                <a16:creationId xmlns:a16="http://schemas.microsoft.com/office/drawing/2014/main" id="{C9DEBC6F-9BC9-ECF4-394C-27285C469F6A}"/>
              </a:ext>
            </a:extLst>
          </p:cNvPr>
          <p:cNvSpPr txBox="1"/>
          <p:nvPr/>
        </p:nvSpPr>
        <p:spPr>
          <a:xfrm>
            <a:off x="838199" y="2011274"/>
            <a:ext cx="6093994" cy="2554545"/>
          </a:xfrm>
          <a:prstGeom prst="rect">
            <a:avLst/>
          </a:prstGeom>
          <a:noFill/>
        </p:spPr>
        <p:txBody>
          <a:bodyPr wrap="square">
            <a:spAutoFit/>
          </a:bodyPr>
          <a:lstStyle/>
          <a:p>
            <a:r>
              <a:rPr lang="en-US" altLang="zh-CN" sz="3200" dirty="0">
                <a:solidFill>
                  <a:srgbClr val="569CD6"/>
                </a:solidFill>
                <a:effectLst/>
                <a:highlight>
                  <a:srgbClr val="222336"/>
                </a:highlight>
                <a:latin typeface="Menlo"/>
                <a:ea typeface="宋体" panose="02010600030101010101" pitchFamily="2" charset="-122"/>
                <a:cs typeface="宋体" panose="02010600030101010101" pitchFamily="2" charset="-122"/>
              </a:rPr>
              <a:t>struct</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Item</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2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err="1">
                <a:solidFill>
                  <a:srgbClr val="569CD6"/>
                </a:solidFill>
                <a:effectLst/>
                <a:highlight>
                  <a:srgbClr val="222336"/>
                </a:highlight>
                <a:latin typeface="Menlo"/>
                <a:ea typeface="宋体" panose="02010600030101010101" pitchFamily="2" charset="-122"/>
                <a:cs typeface="宋体" panose="02010600030101010101" pitchFamily="2" charset="-122"/>
              </a:rPr>
              <a:t>uint</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err="1">
                <a:solidFill>
                  <a:srgbClr val="BABBCC"/>
                </a:solidFill>
                <a:effectLst/>
                <a:highlight>
                  <a:srgbClr val="222336"/>
                </a:highlight>
                <a:latin typeface="Menlo"/>
                <a:ea typeface="宋体" panose="02010600030101010101" pitchFamily="2" charset="-122"/>
                <a:cs typeface="宋体" panose="02010600030101010101" pitchFamily="2" charset="-122"/>
              </a:rPr>
              <a:t>ItemId</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2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a:solidFill>
                  <a:srgbClr val="569CD6"/>
                </a:solidFill>
                <a:effectLst/>
                <a:highlight>
                  <a:srgbClr val="222336"/>
                </a:highlight>
                <a:latin typeface="Menlo"/>
                <a:ea typeface="宋体" panose="02010600030101010101" pitchFamily="2" charset="-122"/>
                <a:cs typeface="宋体" panose="02010600030101010101" pitchFamily="2" charset="-122"/>
              </a:rPr>
              <a:t>string</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name</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2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err="1">
                <a:solidFill>
                  <a:srgbClr val="569CD6"/>
                </a:solidFill>
                <a:effectLst/>
                <a:highlight>
                  <a:srgbClr val="222336"/>
                </a:highlight>
                <a:latin typeface="Menlo"/>
                <a:ea typeface="宋体" panose="02010600030101010101" pitchFamily="2" charset="-122"/>
                <a:cs typeface="宋体" panose="02010600030101010101" pitchFamily="2" charset="-122"/>
              </a:rPr>
              <a:t>uint</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amount</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2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2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a:extLst>
              <a:ext uri="{FF2B5EF4-FFF2-40B4-BE49-F238E27FC236}">
                <a16:creationId xmlns:a16="http://schemas.microsoft.com/office/drawing/2014/main" id="{8C2BDD7C-E755-68CD-D5A1-EDE01DF6A8C1}"/>
              </a:ext>
            </a:extLst>
          </p:cNvPr>
          <p:cNvSpPr txBox="1"/>
          <p:nvPr/>
        </p:nvSpPr>
        <p:spPr>
          <a:xfrm>
            <a:off x="929439" y="5092113"/>
            <a:ext cx="4725403" cy="1200329"/>
          </a:xfrm>
          <a:prstGeom prst="rect">
            <a:avLst/>
          </a:prstGeom>
          <a:noFill/>
        </p:spPr>
        <p:txBody>
          <a:bodyPr wrap="square">
            <a:spAutoFit/>
          </a:bodyPr>
          <a:lstStyle/>
          <a:p>
            <a:r>
              <a:rPr lang="zh-CN" altLang="en-US" b="1" dirty="0">
                <a:solidFill>
                  <a:schemeClr val="bg1"/>
                </a:solidFill>
                <a:latin typeface="+mj-ea"/>
                <a:ea typeface="+mj-ea"/>
                <a:cs typeface="+mj-cs"/>
              </a:rPr>
              <a:t>其中，</a:t>
            </a:r>
            <a:r>
              <a:rPr lang="en-US" altLang="zh-CN" b="1" dirty="0" err="1">
                <a:solidFill>
                  <a:schemeClr val="bg1"/>
                </a:solidFill>
                <a:latin typeface="+mj-ea"/>
                <a:ea typeface="+mj-ea"/>
                <a:cs typeface="+mj-cs"/>
              </a:rPr>
              <a:t>ItemId</a:t>
            </a:r>
            <a:r>
              <a:rPr lang="zh-CN" altLang="en-US" b="1" dirty="0">
                <a:solidFill>
                  <a:schemeClr val="bg1"/>
                </a:solidFill>
                <a:latin typeface="+mj-ea"/>
                <a:ea typeface="+mj-ea"/>
                <a:cs typeface="+mj-cs"/>
              </a:rPr>
              <a:t>代表货物的编号，</a:t>
            </a:r>
            <a:r>
              <a:rPr lang="en-US" altLang="zh-CN" b="1" dirty="0">
                <a:solidFill>
                  <a:schemeClr val="bg1"/>
                </a:solidFill>
                <a:latin typeface="+mj-ea"/>
                <a:ea typeface="+mj-ea"/>
                <a:cs typeface="+mj-cs"/>
              </a:rPr>
              <a:t>name</a:t>
            </a:r>
            <a:r>
              <a:rPr lang="zh-CN" altLang="en-US" b="1" dirty="0">
                <a:solidFill>
                  <a:schemeClr val="bg1"/>
                </a:solidFill>
                <a:latin typeface="+mj-ea"/>
                <a:ea typeface="+mj-ea"/>
                <a:cs typeface="+mj-cs"/>
              </a:rPr>
              <a:t>代表货物名称，</a:t>
            </a:r>
            <a:r>
              <a:rPr lang="en-US" altLang="zh-CN" b="1" dirty="0">
                <a:solidFill>
                  <a:schemeClr val="bg1"/>
                </a:solidFill>
                <a:latin typeface="+mj-ea"/>
                <a:ea typeface="+mj-ea"/>
                <a:cs typeface="+mj-cs"/>
              </a:rPr>
              <a:t>amount</a:t>
            </a:r>
            <a:r>
              <a:rPr lang="zh-CN" altLang="en-US" b="1" dirty="0">
                <a:solidFill>
                  <a:schemeClr val="bg1"/>
                </a:solidFill>
                <a:latin typeface="+mj-ea"/>
                <a:ea typeface="+mj-ea"/>
                <a:cs typeface="+mj-cs"/>
              </a:rPr>
              <a:t>代表货物的现有库存数量。</a:t>
            </a:r>
          </a:p>
          <a:p>
            <a:r>
              <a:rPr lang="zh-CN" altLang="en-US" b="1" dirty="0">
                <a:solidFill>
                  <a:schemeClr val="bg1"/>
                </a:solidFill>
                <a:latin typeface="+mj-ea"/>
                <a:ea typeface="+mj-ea"/>
                <a:cs typeface="+mj-cs"/>
              </a:rPr>
              <a:t>买家</a:t>
            </a:r>
            <a:r>
              <a:rPr lang="en-US" altLang="zh-CN" b="1" dirty="0">
                <a:solidFill>
                  <a:schemeClr val="bg1"/>
                </a:solidFill>
                <a:latin typeface="+mj-ea"/>
                <a:ea typeface="+mj-ea"/>
                <a:cs typeface="+mj-cs"/>
              </a:rPr>
              <a:t>struct</a:t>
            </a:r>
            <a:r>
              <a:rPr lang="zh-CN" altLang="en-US" b="1" dirty="0">
                <a:solidFill>
                  <a:schemeClr val="bg1"/>
                </a:solidFill>
                <a:latin typeface="+mj-ea"/>
                <a:ea typeface="+mj-ea"/>
                <a:cs typeface="+mj-cs"/>
              </a:rPr>
              <a:t>：</a:t>
            </a:r>
          </a:p>
        </p:txBody>
      </p:sp>
      <p:sp>
        <p:nvSpPr>
          <p:cNvPr id="9" name="文本框 8">
            <a:extLst>
              <a:ext uri="{FF2B5EF4-FFF2-40B4-BE49-F238E27FC236}">
                <a16:creationId xmlns:a16="http://schemas.microsoft.com/office/drawing/2014/main" id="{31C69B9D-41B9-1578-ABCD-154B804F87D7}"/>
              </a:ext>
            </a:extLst>
          </p:cNvPr>
          <p:cNvSpPr txBox="1"/>
          <p:nvPr/>
        </p:nvSpPr>
        <p:spPr>
          <a:xfrm>
            <a:off x="5259807" y="1933710"/>
            <a:ext cx="6093994" cy="3046988"/>
          </a:xfrm>
          <a:prstGeom prst="rect">
            <a:avLst/>
          </a:prstGeom>
          <a:noFill/>
        </p:spPr>
        <p:txBody>
          <a:bodyPr wrap="square">
            <a:spAutoFit/>
          </a:bodyPr>
          <a:lstStyle/>
          <a:p>
            <a:r>
              <a:rPr lang="en-US" altLang="zh-CN" sz="3200" dirty="0">
                <a:solidFill>
                  <a:srgbClr val="569CD6"/>
                </a:solidFill>
                <a:effectLst/>
                <a:highlight>
                  <a:srgbClr val="222336"/>
                </a:highlight>
                <a:latin typeface="Menlo"/>
                <a:ea typeface="宋体" panose="02010600030101010101" pitchFamily="2" charset="-122"/>
                <a:cs typeface="宋体" panose="02010600030101010101" pitchFamily="2" charset="-122"/>
              </a:rPr>
              <a:t>struct</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Buyer</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2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err="1">
                <a:solidFill>
                  <a:srgbClr val="569CD6"/>
                </a:solidFill>
                <a:effectLst/>
                <a:highlight>
                  <a:srgbClr val="222336"/>
                </a:highlight>
                <a:latin typeface="Menlo"/>
                <a:ea typeface="宋体" panose="02010600030101010101" pitchFamily="2" charset="-122"/>
                <a:cs typeface="宋体" panose="02010600030101010101" pitchFamily="2" charset="-122"/>
              </a:rPr>
              <a:t>uint</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BuyerId</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2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a:solidFill>
                  <a:srgbClr val="569CD6"/>
                </a:solidFill>
                <a:effectLst/>
                <a:highlight>
                  <a:srgbClr val="222336"/>
                </a:highlight>
                <a:latin typeface="Menlo"/>
                <a:ea typeface="宋体" panose="02010600030101010101" pitchFamily="2" charset="-122"/>
                <a:cs typeface="宋体" panose="02010600030101010101" pitchFamily="2" charset="-122"/>
              </a:rPr>
              <a:t>address</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err="1">
                <a:solidFill>
                  <a:srgbClr val="BABBCC"/>
                </a:solidFill>
                <a:effectLst/>
                <a:highlight>
                  <a:srgbClr val="222336"/>
                </a:highlight>
                <a:latin typeface="Menlo"/>
                <a:ea typeface="宋体" panose="02010600030101010101" pitchFamily="2" charset="-122"/>
                <a:cs typeface="宋体" panose="02010600030101010101" pitchFamily="2" charset="-122"/>
              </a:rPr>
              <a:t>BuyerAddress</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endParaRPr lang="zh-CN" altLang="zh-CN" sz="32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a:solidFill>
                  <a:srgbClr val="569CD6"/>
                </a:solidFill>
                <a:effectLst/>
                <a:highlight>
                  <a:srgbClr val="222336"/>
                </a:highlight>
                <a:latin typeface="Menlo"/>
                <a:ea typeface="宋体" panose="02010600030101010101" pitchFamily="2" charset="-122"/>
                <a:cs typeface="宋体" panose="02010600030101010101" pitchFamily="2" charset="-122"/>
              </a:rPr>
              <a:t>bool</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err="1">
                <a:solidFill>
                  <a:srgbClr val="BABBCC"/>
                </a:solidFill>
                <a:effectLst/>
                <a:highlight>
                  <a:srgbClr val="222336"/>
                </a:highlight>
                <a:latin typeface="Menlo"/>
                <a:ea typeface="宋体" panose="02010600030101010101" pitchFamily="2" charset="-122"/>
                <a:cs typeface="宋体" panose="02010600030101010101" pitchFamily="2" charset="-122"/>
              </a:rPr>
              <a:t>isBuyer</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2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err="1">
                <a:solidFill>
                  <a:srgbClr val="569CD6"/>
                </a:solidFill>
                <a:effectLst/>
                <a:highlight>
                  <a:srgbClr val="222336"/>
                </a:highlight>
                <a:latin typeface="Menlo"/>
                <a:ea typeface="宋体" panose="02010600030101010101" pitchFamily="2" charset="-122"/>
                <a:cs typeface="宋体" panose="02010600030101010101" pitchFamily="2" charset="-122"/>
              </a:rPr>
              <a:t>uint</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err="1">
                <a:solidFill>
                  <a:srgbClr val="BABBCC"/>
                </a:solidFill>
                <a:effectLst/>
                <a:highlight>
                  <a:srgbClr val="222336"/>
                </a:highlight>
                <a:latin typeface="Menlo"/>
                <a:ea typeface="宋体" panose="02010600030101010101" pitchFamily="2" charset="-122"/>
                <a:cs typeface="宋体" panose="02010600030101010101" pitchFamily="2" charset="-122"/>
              </a:rPr>
              <a:t>OrderCount</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2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2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a:extLst>
              <a:ext uri="{FF2B5EF4-FFF2-40B4-BE49-F238E27FC236}">
                <a16:creationId xmlns:a16="http://schemas.microsoft.com/office/drawing/2014/main" id="{A6E16599-86E6-62DC-63A4-1B7A5A2EC4FC}"/>
              </a:ext>
            </a:extLst>
          </p:cNvPr>
          <p:cNvSpPr txBox="1"/>
          <p:nvPr/>
        </p:nvSpPr>
        <p:spPr>
          <a:xfrm>
            <a:off x="6096000" y="4980698"/>
            <a:ext cx="6093994" cy="1200329"/>
          </a:xfrm>
          <a:prstGeom prst="rect">
            <a:avLst/>
          </a:prstGeom>
          <a:noFill/>
        </p:spPr>
        <p:txBody>
          <a:bodyPr wrap="square">
            <a:spAutoFit/>
          </a:bodyPr>
          <a:lstStyle/>
          <a:p>
            <a:r>
              <a:rPr lang="en-US" altLang="zh-CN" b="1" dirty="0">
                <a:solidFill>
                  <a:schemeClr val="bg1"/>
                </a:solidFill>
                <a:latin typeface="+mj-ea"/>
                <a:ea typeface="+mj-ea"/>
                <a:cs typeface="+mj-cs"/>
              </a:rPr>
              <a:t>BuyerId</a:t>
            </a:r>
            <a:r>
              <a:rPr lang="zh-CN" altLang="en-US" b="1" dirty="0">
                <a:solidFill>
                  <a:schemeClr val="bg1"/>
                </a:solidFill>
                <a:latin typeface="+mj-ea"/>
                <a:ea typeface="+mj-ea"/>
                <a:cs typeface="+mj-cs"/>
              </a:rPr>
              <a:t>代表买家编号，</a:t>
            </a:r>
            <a:r>
              <a:rPr lang="en-US" altLang="zh-CN" b="1" dirty="0" err="1">
                <a:solidFill>
                  <a:schemeClr val="bg1"/>
                </a:solidFill>
                <a:latin typeface="+mj-ea"/>
                <a:ea typeface="+mj-ea"/>
                <a:cs typeface="+mj-cs"/>
              </a:rPr>
              <a:t>BuyerAddress</a:t>
            </a:r>
            <a:r>
              <a:rPr lang="zh-CN" altLang="en-US" b="1" dirty="0">
                <a:solidFill>
                  <a:schemeClr val="bg1"/>
                </a:solidFill>
                <a:latin typeface="+mj-ea"/>
                <a:ea typeface="+mj-ea"/>
                <a:cs typeface="+mj-cs"/>
              </a:rPr>
              <a:t>代表买家的地址（区块链中的用户地址），</a:t>
            </a:r>
            <a:r>
              <a:rPr lang="en-US" altLang="zh-CN" b="1" dirty="0" err="1">
                <a:solidFill>
                  <a:schemeClr val="bg1"/>
                </a:solidFill>
                <a:latin typeface="+mj-ea"/>
                <a:ea typeface="+mj-ea"/>
                <a:cs typeface="+mj-cs"/>
              </a:rPr>
              <a:t>isBuyer</a:t>
            </a:r>
            <a:r>
              <a:rPr lang="zh-CN" altLang="en-US" b="1" dirty="0">
                <a:solidFill>
                  <a:schemeClr val="bg1"/>
                </a:solidFill>
                <a:latin typeface="+mj-ea"/>
                <a:ea typeface="+mj-ea"/>
                <a:cs typeface="+mj-cs"/>
              </a:rPr>
              <a:t>代表该地址是由卖家认证的买家，可以进行下单操作，</a:t>
            </a:r>
            <a:r>
              <a:rPr lang="en-US" altLang="zh-CN" b="1" dirty="0" err="1">
                <a:solidFill>
                  <a:schemeClr val="bg1"/>
                </a:solidFill>
                <a:latin typeface="+mj-ea"/>
                <a:ea typeface="+mj-ea"/>
                <a:cs typeface="+mj-cs"/>
              </a:rPr>
              <a:t>OrderCount</a:t>
            </a:r>
            <a:r>
              <a:rPr lang="zh-CN" altLang="en-US" b="1" dirty="0">
                <a:solidFill>
                  <a:schemeClr val="bg1"/>
                </a:solidFill>
                <a:latin typeface="+mj-ea"/>
                <a:ea typeface="+mj-ea"/>
                <a:cs typeface="+mj-cs"/>
              </a:rPr>
              <a:t>为该买家下订单的总数。</a:t>
            </a:r>
          </a:p>
        </p:txBody>
      </p:sp>
    </p:spTree>
    <p:extLst>
      <p:ext uri="{BB962C8B-B14F-4D97-AF65-F5344CB8AC3E}">
        <p14:creationId xmlns:p14="http://schemas.microsoft.com/office/powerpoint/2010/main" val="2077661157"/>
      </p:ext>
    </p:extLst>
  </p:cSld>
  <p:clrMapOvr>
    <a:masterClrMapping/>
  </p:clrMapOvr>
  <p:transition spd="slow">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在</a:t>
              </a:r>
              <a:r>
                <a:rPr lang="en-US" altLang="zh-CN" sz="4000" b="1" dirty="0">
                  <a:solidFill>
                    <a:schemeClr val="bg1"/>
                  </a:solidFill>
                  <a:latin typeface="+mj-ea"/>
                </a:rPr>
                <a:t>Remix IDE</a:t>
              </a:r>
              <a:r>
                <a:rPr lang="zh-CN" altLang="en-US" sz="4000" b="1" dirty="0">
                  <a:solidFill>
                    <a:schemeClr val="bg1"/>
                  </a:solidFill>
                  <a:latin typeface="+mj-ea"/>
                </a:rPr>
                <a:t>中创建工作空间和智能合约文件</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文本框 3">
            <a:extLst>
              <a:ext uri="{FF2B5EF4-FFF2-40B4-BE49-F238E27FC236}">
                <a16:creationId xmlns:a16="http://schemas.microsoft.com/office/drawing/2014/main" id="{0442C6B9-B9EA-597E-93B3-1C05648EAC65}"/>
              </a:ext>
            </a:extLst>
          </p:cNvPr>
          <p:cNvSpPr txBox="1"/>
          <p:nvPr/>
        </p:nvSpPr>
        <p:spPr>
          <a:xfrm>
            <a:off x="711869" y="1186935"/>
            <a:ext cx="6100010" cy="523220"/>
          </a:xfrm>
          <a:prstGeom prst="rect">
            <a:avLst/>
          </a:prstGeom>
          <a:noFill/>
        </p:spPr>
        <p:txBody>
          <a:bodyPr wrap="square">
            <a:spAutoFit/>
          </a:bodyPr>
          <a:lstStyle/>
          <a:p>
            <a:r>
              <a:rPr lang="zh-CN" altLang="zh-CN" sz="2800" dirty="0">
                <a:solidFill>
                  <a:schemeClr val="bg1"/>
                </a:solidFill>
                <a:effectLst/>
                <a:latin typeface="宋体" panose="02010600030101010101" pitchFamily="2" charset="-122"/>
                <a:ea typeface="宋体-简"/>
                <a:cs typeface="宋体" panose="02010600030101010101" pitchFamily="2" charset="-122"/>
              </a:rPr>
              <a:t>订单</a:t>
            </a:r>
            <a:r>
              <a:rPr lang="en-US" altLang="zh-CN" sz="2800" dirty="0">
                <a:solidFill>
                  <a:schemeClr val="bg1"/>
                </a:solidFill>
                <a:effectLst/>
                <a:latin typeface="宋体" panose="02010600030101010101" pitchFamily="2" charset="-122"/>
                <a:ea typeface="宋体-简"/>
                <a:cs typeface="宋体" panose="02010600030101010101" pitchFamily="2" charset="-122"/>
              </a:rPr>
              <a:t>struct</a:t>
            </a:r>
            <a:r>
              <a:rPr lang="zh-CN" altLang="zh-CN" sz="2800" dirty="0">
                <a:solidFill>
                  <a:schemeClr val="bg1"/>
                </a:solidFill>
                <a:effectLst/>
                <a:latin typeface="宋体" panose="02010600030101010101" pitchFamily="2" charset="-122"/>
                <a:ea typeface="宋体-简"/>
                <a:cs typeface="宋体" panose="02010600030101010101" pitchFamily="2" charset="-122"/>
              </a:rPr>
              <a:t>：</a:t>
            </a:r>
            <a:endParaRPr lang="zh-CN" altLang="zh-CN" sz="2800" dirty="0">
              <a:solidFill>
                <a:schemeClr val="bg1"/>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2DEBE504-7254-FE53-ABF1-068AF8423F7E}"/>
              </a:ext>
            </a:extLst>
          </p:cNvPr>
          <p:cNvSpPr txBox="1"/>
          <p:nvPr/>
        </p:nvSpPr>
        <p:spPr>
          <a:xfrm>
            <a:off x="1175436" y="1806154"/>
            <a:ext cx="6100010" cy="4031873"/>
          </a:xfrm>
          <a:prstGeom prst="rect">
            <a:avLst/>
          </a:prstGeom>
          <a:noFill/>
        </p:spPr>
        <p:txBody>
          <a:bodyPr wrap="square">
            <a:spAutoFit/>
          </a:bodyPr>
          <a:lstStyle/>
          <a:p>
            <a:r>
              <a:rPr lang="zh-CN" altLang="zh-CN" sz="3200">
                <a:solidFill>
                  <a:srgbClr val="BABBCC"/>
                </a:solidFill>
                <a:effectLst/>
                <a:highlight>
                  <a:srgbClr val="222336"/>
                </a:highlight>
                <a:latin typeface="宋体" panose="02010600030101010101" pitchFamily="2" charset="-122"/>
                <a:ea typeface="Menlo"/>
                <a:cs typeface="宋体" panose="02010600030101010101" pitchFamily="2" charset="-122"/>
              </a:rPr>
              <a:t> </a:t>
            </a:r>
            <a:r>
              <a:rPr lang="en-US" altLang="zh-CN" sz="3200">
                <a:solidFill>
                  <a:srgbClr val="569CD6"/>
                </a:solidFill>
                <a:effectLst/>
                <a:highlight>
                  <a:srgbClr val="222336"/>
                </a:highlight>
                <a:latin typeface="Menlo"/>
                <a:ea typeface="宋体" panose="02010600030101010101" pitchFamily="2" charset="-122"/>
                <a:cs typeface="宋体" panose="02010600030101010101" pitchFamily="2" charset="-122"/>
              </a:rPr>
              <a:t>struct</a:t>
            </a:r>
            <a:r>
              <a:rPr lang="en-US" altLang="zh-CN" sz="3200">
                <a:solidFill>
                  <a:srgbClr val="BABBCC"/>
                </a:solidFill>
                <a:effectLst/>
                <a:highlight>
                  <a:srgbClr val="222336"/>
                </a:highlight>
                <a:latin typeface="Menlo"/>
                <a:ea typeface="宋体" panose="02010600030101010101" pitchFamily="2" charset="-122"/>
                <a:cs typeface="宋体" panose="02010600030101010101" pitchFamily="2" charset="-122"/>
              </a:rPr>
              <a:t> Order</a:t>
            </a:r>
            <a:r>
              <a:rPr lang="en-US" altLang="zh-CN" sz="320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20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320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a:solidFill>
                  <a:srgbClr val="569CD6"/>
                </a:solidFill>
                <a:effectLst/>
                <a:highlight>
                  <a:srgbClr val="222336"/>
                </a:highlight>
                <a:latin typeface="Menlo"/>
                <a:ea typeface="宋体" panose="02010600030101010101" pitchFamily="2" charset="-122"/>
                <a:cs typeface="宋体" panose="02010600030101010101" pitchFamily="2" charset="-122"/>
              </a:rPr>
              <a:t>uint</a:t>
            </a:r>
            <a:r>
              <a:rPr lang="en-US" altLang="zh-CN" sz="3200">
                <a:solidFill>
                  <a:srgbClr val="BABBCC"/>
                </a:solidFill>
                <a:effectLst/>
                <a:highlight>
                  <a:srgbClr val="222336"/>
                </a:highlight>
                <a:latin typeface="Menlo"/>
                <a:ea typeface="宋体" panose="02010600030101010101" pitchFamily="2" charset="-122"/>
                <a:cs typeface="宋体" panose="02010600030101010101" pitchFamily="2" charset="-122"/>
              </a:rPr>
              <a:t> OrderId</a:t>
            </a:r>
            <a:r>
              <a:rPr lang="en-US" altLang="zh-CN" sz="320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20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320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a:solidFill>
                  <a:srgbClr val="569CD6"/>
                </a:solidFill>
                <a:effectLst/>
                <a:highlight>
                  <a:srgbClr val="222336"/>
                </a:highlight>
                <a:latin typeface="Menlo"/>
                <a:ea typeface="宋体" panose="02010600030101010101" pitchFamily="2" charset="-122"/>
                <a:cs typeface="宋体" panose="02010600030101010101" pitchFamily="2" charset="-122"/>
              </a:rPr>
              <a:t>uint</a:t>
            </a:r>
            <a:r>
              <a:rPr lang="en-US" altLang="zh-CN" sz="3200">
                <a:solidFill>
                  <a:srgbClr val="BABBCC"/>
                </a:solidFill>
                <a:effectLst/>
                <a:highlight>
                  <a:srgbClr val="222336"/>
                </a:highlight>
                <a:latin typeface="Menlo"/>
                <a:ea typeface="宋体" panose="02010600030101010101" pitchFamily="2" charset="-122"/>
                <a:cs typeface="宋体" panose="02010600030101010101" pitchFamily="2" charset="-122"/>
              </a:rPr>
              <a:t> BuyerId</a:t>
            </a:r>
            <a:r>
              <a:rPr lang="en-US" altLang="zh-CN" sz="320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20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320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a:solidFill>
                  <a:srgbClr val="569CD6"/>
                </a:solidFill>
                <a:effectLst/>
                <a:highlight>
                  <a:srgbClr val="222336"/>
                </a:highlight>
                <a:latin typeface="Menlo"/>
                <a:ea typeface="宋体" panose="02010600030101010101" pitchFamily="2" charset="-122"/>
                <a:cs typeface="宋体" panose="02010600030101010101" pitchFamily="2" charset="-122"/>
              </a:rPr>
              <a:t>uint</a:t>
            </a:r>
            <a:r>
              <a:rPr lang="en-US" altLang="zh-CN" sz="3200">
                <a:solidFill>
                  <a:srgbClr val="BABBCC"/>
                </a:solidFill>
                <a:effectLst/>
                <a:highlight>
                  <a:srgbClr val="222336"/>
                </a:highlight>
                <a:latin typeface="Menlo"/>
                <a:ea typeface="宋体" panose="02010600030101010101" pitchFamily="2" charset="-122"/>
                <a:cs typeface="宋体" panose="02010600030101010101" pitchFamily="2" charset="-122"/>
              </a:rPr>
              <a:t> ItemId</a:t>
            </a:r>
            <a:r>
              <a:rPr lang="en-US" altLang="zh-CN" sz="320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20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320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a:solidFill>
                  <a:srgbClr val="569CD6"/>
                </a:solidFill>
                <a:effectLst/>
                <a:highlight>
                  <a:srgbClr val="222336"/>
                </a:highlight>
                <a:latin typeface="Menlo"/>
                <a:ea typeface="宋体" panose="02010600030101010101" pitchFamily="2" charset="-122"/>
                <a:cs typeface="宋体" panose="02010600030101010101" pitchFamily="2" charset="-122"/>
              </a:rPr>
              <a:t>uint</a:t>
            </a:r>
            <a:r>
              <a:rPr lang="en-US" altLang="zh-CN" sz="3200">
                <a:solidFill>
                  <a:srgbClr val="BABBCC"/>
                </a:solidFill>
                <a:effectLst/>
                <a:highlight>
                  <a:srgbClr val="222336"/>
                </a:highlight>
                <a:latin typeface="Menlo"/>
                <a:ea typeface="宋体" panose="02010600030101010101" pitchFamily="2" charset="-122"/>
                <a:cs typeface="宋体" panose="02010600030101010101" pitchFamily="2" charset="-122"/>
              </a:rPr>
              <a:t> amount</a:t>
            </a:r>
            <a:r>
              <a:rPr lang="en-US" altLang="zh-CN" sz="320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20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320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a:solidFill>
                  <a:srgbClr val="569CD6"/>
                </a:solidFill>
                <a:effectLst/>
                <a:highlight>
                  <a:srgbClr val="222336"/>
                </a:highlight>
                <a:latin typeface="Menlo"/>
                <a:ea typeface="宋体" panose="02010600030101010101" pitchFamily="2" charset="-122"/>
                <a:cs typeface="宋体" panose="02010600030101010101" pitchFamily="2" charset="-122"/>
              </a:rPr>
              <a:t>bool</a:t>
            </a:r>
            <a:r>
              <a:rPr lang="en-US" altLang="zh-CN" sz="3200">
                <a:solidFill>
                  <a:srgbClr val="BABBCC"/>
                </a:solidFill>
                <a:effectLst/>
                <a:highlight>
                  <a:srgbClr val="222336"/>
                </a:highlight>
                <a:latin typeface="Menlo"/>
                <a:ea typeface="宋体" panose="02010600030101010101" pitchFamily="2" charset="-122"/>
                <a:cs typeface="宋体" panose="02010600030101010101" pitchFamily="2" charset="-122"/>
              </a:rPr>
              <a:t> Shipped</a:t>
            </a:r>
            <a:r>
              <a:rPr lang="en-US" altLang="zh-CN" sz="320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20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320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a:solidFill>
                  <a:srgbClr val="569CD6"/>
                </a:solidFill>
                <a:effectLst/>
                <a:highlight>
                  <a:srgbClr val="222336"/>
                </a:highlight>
                <a:latin typeface="Menlo"/>
                <a:ea typeface="宋体" panose="02010600030101010101" pitchFamily="2" charset="-122"/>
                <a:cs typeface="宋体" panose="02010600030101010101" pitchFamily="2" charset="-122"/>
              </a:rPr>
              <a:t>bool</a:t>
            </a:r>
            <a:r>
              <a:rPr lang="en-US" altLang="zh-CN" sz="3200">
                <a:solidFill>
                  <a:srgbClr val="BABBCC"/>
                </a:solidFill>
                <a:effectLst/>
                <a:highlight>
                  <a:srgbClr val="222336"/>
                </a:highlight>
                <a:latin typeface="Menlo"/>
                <a:ea typeface="宋体" panose="02010600030101010101" pitchFamily="2" charset="-122"/>
                <a:cs typeface="宋体" panose="02010600030101010101" pitchFamily="2" charset="-122"/>
              </a:rPr>
              <a:t> Finished</a:t>
            </a:r>
            <a:r>
              <a:rPr lang="en-US" altLang="zh-CN" sz="320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20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320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2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BDE5C178-72EF-B11C-C3A6-29BFC638557A}"/>
              </a:ext>
            </a:extLst>
          </p:cNvPr>
          <p:cNvSpPr txBox="1"/>
          <p:nvPr/>
        </p:nvSpPr>
        <p:spPr>
          <a:xfrm>
            <a:off x="5116428" y="5237862"/>
            <a:ext cx="6093994" cy="1200329"/>
          </a:xfrm>
          <a:prstGeom prst="rect">
            <a:avLst/>
          </a:prstGeom>
          <a:noFill/>
        </p:spPr>
        <p:txBody>
          <a:bodyPr wrap="square">
            <a:spAutoFit/>
          </a:bodyPr>
          <a:lstStyle/>
          <a:p>
            <a:r>
              <a:rPr lang="en-US" altLang="zh-CN" dirty="0">
                <a:solidFill>
                  <a:schemeClr val="bg1"/>
                </a:solidFill>
              </a:rPr>
              <a:t>BuyerId</a:t>
            </a:r>
            <a:r>
              <a:rPr lang="zh-CN" altLang="en-US" dirty="0">
                <a:solidFill>
                  <a:schemeClr val="bg1"/>
                </a:solidFill>
              </a:rPr>
              <a:t>代表买家编号，</a:t>
            </a:r>
            <a:r>
              <a:rPr lang="en-US" altLang="zh-CN" dirty="0" err="1">
                <a:solidFill>
                  <a:schemeClr val="bg1"/>
                </a:solidFill>
              </a:rPr>
              <a:t>BuyerAddress</a:t>
            </a:r>
            <a:r>
              <a:rPr lang="zh-CN" altLang="en-US" dirty="0">
                <a:solidFill>
                  <a:schemeClr val="bg1"/>
                </a:solidFill>
              </a:rPr>
              <a:t>代表买家的地址（区块链中的用户地址），</a:t>
            </a:r>
            <a:r>
              <a:rPr lang="en-US" altLang="zh-CN" dirty="0" err="1">
                <a:solidFill>
                  <a:schemeClr val="bg1"/>
                </a:solidFill>
              </a:rPr>
              <a:t>isBuyer</a:t>
            </a:r>
            <a:r>
              <a:rPr lang="zh-CN" altLang="en-US" dirty="0">
                <a:solidFill>
                  <a:schemeClr val="bg1"/>
                </a:solidFill>
              </a:rPr>
              <a:t>代表该地址是由卖家认证的买家，可以进行下单操作，</a:t>
            </a:r>
            <a:r>
              <a:rPr lang="en-US" altLang="zh-CN" dirty="0" err="1">
                <a:solidFill>
                  <a:schemeClr val="bg1"/>
                </a:solidFill>
              </a:rPr>
              <a:t>OrderCount</a:t>
            </a:r>
            <a:r>
              <a:rPr lang="zh-CN" altLang="en-US" dirty="0">
                <a:solidFill>
                  <a:schemeClr val="bg1"/>
                </a:solidFill>
              </a:rPr>
              <a:t>为该买家下订单的总数。</a:t>
            </a:r>
          </a:p>
        </p:txBody>
      </p:sp>
    </p:spTree>
    <p:extLst>
      <p:ext uri="{BB962C8B-B14F-4D97-AF65-F5344CB8AC3E}">
        <p14:creationId xmlns:p14="http://schemas.microsoft.com/office/powerpoint/2010/main" val="2320020379"/>
      </p:ext>
    </p:extLst>
  </p:cSld>
  <p:clrMapOvr>
    <a:masterClrMapping/>
  </p:clrMapOvr>
  <p:transition spd="slow">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在</a:t>
              </a:r>
              <a:r>
                <a:rPr lang="en-US" altLang="zh-CN" sz="4000" b="1" dirty="0">
                  <a:solidFill>
                    <a:schemeClr val="bg1"/>
                  </a:solidFill>
                  <a:latin typeface="+mj-ea"/>
                </a:rPr>
                <a:t>Remix IDE</a:t>
              </a:r>
              <a:r>
                <a:rPr lang="zh-CN" altLang="en-US" sz="4000" b="1" dirty="0">
                  <a:solidFill>
                    <a:schemeClr val="bg1"/>
                  </a:solidFill>
                  <a:latin typeface="+mj-ea"/>
                </a:rPr>
                <a:t>中创建工作空间和智能合约文件</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323474" y="1366880"/>
            <a:ext cx="8734926" cy="1200329"/>
          </a:xfrm>
          <a:prstGeom prst="rect">
            <a:avLst/>
          </a:prstGeom>
          <a:noFill/>
        </p:spPr>
        <p:txBody>
          <a:bodyPr wrap="square" rtlCol="0">
            <a:spAutoFit/>
          </a:bodyPr>
          <a:lstStyle/>
          <a:p>
            <a:r>
              <a:rPr lang="zh-CN" altLang="en-US" b="1" dirty="0">
                <a:solidFill>
                  <a:schemeClr val="bg1"/>
                </a:solidFill>
                <a:latin typeface="+mj-ea"/>
                <a:ea typeface="+mj-ea"/>
                <a:cs typeface="+mj-cs"/>
              </a:rPr>
              <a:t>每个智能合约中最多只能有一个</a:t>
            </a:r>
            <a:r>
              <a:rPr lang="en-US" altLang="zh-CN" b="1" dirty="0">
                <a:solidFill>
                  <a:schemeClr val="bg1"/>
                </a:solidFill>
                <a:latin typeface="+mj-ea"/>
                <a:ea typeface="+mj-ea"/>
                <a:cs typeface="+mj-cs"/>
              </a:rPr>
              <a:t>constructor</a:t>
            </a:r>
            <a:r>
              <a:rPr lang="zh-CN" altLang="en-US" b="1" dirty="0">
                <a:solidFill>
                  <a:schemeClr val="bg1"/>
                </a:solidFill>
                <a:latin typeface="+mj-ea"/>
                <a:ea typeface="+mj-ea"/>
                <a:cs typeface="+mj-cs"/>
              </a:rPr>
              <a:t>函数。当智能合约被部署，</a:t>
            </a:r>
            <a:r>
              <a:rPr lang="en-US" altLang="zh-CN" b="1" dirty="0">
                <a:solidFill>
                  <a:schemeClr val="bg1"/>
                </a:solidFill>
                <a:latin typeface="+mj-ea"/>
                <a:ea typeface="+mj-ea"/>
                <a:cs typeface="+mj-cs"/>
              </a:rPr>
              <a:t>constructor</a:t>
            </a:r>
            <a:r>
              <a:rPr lang="zh-CN" altLang="en-US" b="1" dirty="0">
                <a:solidFill>
                  <a:schemeClr val="bg1"/>
                </a:solidFill>
                <a:latin typeface="+mj-ea"/>
                <a:ea typeface="+mj-ea"/>
                <a:cs typeface="+mj-cs"/>
              </a:rPr>
              <a:t>函数中的内容将被自动执行。本任务中，使用</a:t>
            </a:r>
            <a:r>
              <a:rPr lang="en-US" altLang="zh-CN" b="1" dirty="0">
                <a:solidFill>
                  <a:schemeClr val="bg1"/>
                </a:solidFill>
                <a:latin typeface="+mj-ea"/>
                <a:ea typeface="+mj-ea"/>
                <a:cs typeface="+mj-cs"/>
              </a:rPr>
              <a:t>constructor</a:t>
            </a:r>
            <a:r>
              <a:rPr lang="zh-CN" altLang="en-US" b="1" dirty="0">
                <a:solidFill>
                  <a:schemeClr val="bg1"/>
                </a:solidFill>
                <a:latin typeface="+mj-ea"/>
                <a:ea typeface="+mj-ea"/>
                <a:cs typeface="+mj-cs"/>
              </a:rPr>
              <a:t>函数的主要目的是将部署智能合约的账号初始化为卖家账号，因此先新建一个</a:t>
            </a:r>
            <a:r>
              <a:rPr lang="en-US" altLang="zh-CN" b="1" dirty="0">
                <a:solidFill>
                  <a:schemeClr val="bg1"/>
                </a:solidFill>
                <a:latin typeface="+mj-ea"/>
                <a:ea typeface="+mj-ea"/>
                <a:cs typeface="+mj-cs"/>
              </a:rPr>
              <a:t>address</a:t>
            </a:r>
            <a:r>
              <a:rPr lang="zh-CN" altLang="en-US" b="1" dirty="0">
                <a:solidFill>
                  <a:schemeClr val="bg1"/>
                </a:solidFill>
                <a:latin typeface="+mj-ea"/>
                <a:ea typeface="+mj-ea"/>
                <a:cs typeface="+mj-cs"/>
              </a:rPr>
              <a:t>地址变量，然后在</a:t>
            </a:r>
            <a:r>
              <a:rPr lang="en-US" altLang="zh-CN" b="1" dirty="0">
                <a:solidFill>
                  <a:schemeClr val="bg1"/>
                </a:solidFill>
                <a:latin typeface="+mj-ea"/>
                <a:ea typeface="+mj-ea"/>
                <a:cs typeface="+mj-cs"/>
              </a:rPr>
              <a:t>constructor</a:t>
            </a:r>
            <a:r>
              <a:rPr lang="zh-CN" altLang="en-US" b="1" dirty="0">
                <a:solidFill>
                  <a:schemeClr val="bg1"/>
                </a:solidFill>
                <a:latin typeface="+mj-ea"/>
                <a:ea typeface="+mj-ea"/>
                <a:cs typeface="+mj-cs"/>
              </a:rPr>
              <a:t>函数中使这个变量等于部署智能合约的账号的地址：</a:t>
            </a:r>
          </a:p>
        </p:txBody>
      </p:sp>
      <p:sp>
        <p:nvSpPr>
          <p:cNvPr id="5" name="文本框 4">
            <a:extLst>
              <a:ext uri="{FF2B5EF4-FFF2-40B4-BE49-F238E27FC236}">
                <a16:creationId xmlns:a16="http://schemas.microsoft.com/office/drawing/2014/main" id="{3F9ECAC1-8562-A6B7-5D69-D0CE2C9358C7}"/>
              </a:ext>
            </a:extLst>
          </p:cNvPr>
          <p:cNvSpPr txBox="1"/>
          <p:nvPr/>
        </p:nvSpPr>
        <p:spPr>
          <a:xfrm>
            <a:off x="1323474" y="2897890"/>
            <a:ext cx="4292266" cy="2062103"/>
          </a:xfrm>
          <a:prstGeom prst="rect">
            <a:avLst/>
          </a:prstGeom>
          <a:noFill/>
        </p:spPr>
        <p:txBody>
          <a:bodyPr wrap="square">
            <a:spAutoFit/>
          </a:bodyPr>
          <a:lstStyle/>
          <a:p>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address public Seller;  </a:t>
            </a:r>
          </a:p>
          <a:p>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constructor(){</a:t>
            </a:r>
          </a:p>
          <a:p>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Seller = </a:t>
            </a:r>
            <a:r>
              <a:rPr lang="en-US" altLang="zh-CN" sz="3200" dirty="0" err="1">
                <a:solidFill>
                  <a:srgbClr val="BABBCC"/>
                </a:solidFill>
                <a:effectLst/>
                <a:highlight>
                  <a:srgbClr val="222336"/>
                </a:highlight>
                <a:latin typeface="Menlo"/>
                <a:ea typeface="宋体" panose="02010600030101010101" pitchFamily="2" charset="-122"/>
                <a:cs typeface="宋体" panose="02010600030101010101" pitchFamily="2" charset="-122"/>
              </a:rPr>
              <a:t>msg.sender</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a:t>
            </a:r>
          </a:p>
          <a:p>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endParaRPr lang="zh-CN" altLang="zh-CN" sz="32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a:extLst>
              <a:ext uri="{FF2B5EF4-FFF2-40B4-BE49-F238E27FC236}">
                <a16:creationId xmlns:a16="http://schemas.microsoft.com/office/drawing/2014/main" id="{9072E032-4961-F8F8-5B7B-75A39FEC8E61}"/>
              </a:ext>
            </a:extLst>
          </p:cNvPr>
          <p:cNvSpPr txBox="1"/>
          <p:nvPr/>
        </p:nvSpPr>
        <p:spPr>
          <a:xfrm>
            <a:off x="1398671" y="5510701"/>
            <a:ext cx="6093994" cy="369332"/>
          </a:xfrm>
          <a:prstGeom prst="rect">
            <a:avLst/>
          </a:prstGeom>
          <a:noFill/>
        </p:spPr>
        <p:txBody>
          <a:bodyPr wrap="square">
            <a:spAutoFit/>
          </a:bodyPr>
          <a:lstStyle/>
          <a:p>
            <a:r>
              <a:rPr lang="zh-CN" altLang="en-US" b="1" dirty="0">
                <a:solidFill>
                  <a:schemeClr val="bg1"/>
                </a:solidFill>
                <a:latin typeface="+mj-ea"/>
                <a:ea typeface="+mj-ea"/>
                <a:cs typeface="+mj-cs"/>
              </a:rPr>
              <a:t>其中</a:t>
            </a:r>
            <a:r>
              <a:rPr lang="en-US" altLang="zh-CN" b="1" dirty="0" err="1">
                <a:solidFill>
                  <a:schemeClr val="bg1"/>
                </a:solidFill>
                <a:latin typeface="+mj-ea"/>
                <a:ea typeface="+mj-ea"/>
                <a:cs typeface="+mj-cs"/>
              </a:rPr>
              <a:t>msg.sender</a:t>
            </a:r>
            <a:r>
              <a:rPr lang="zh-CN" altLang="en-US" b="1" dirty="0">
                <a:solidFill>
                  <a:schemeClr val="bg1"/>
                </a:solidFill>
                <a:latin typeface="+mj-ea"/>
                <a:ea typeface="+mj-ea"/>
                <a:cs typeface="+mj-cs"/>
              </a:rPr>
              <a:t>代表部署该合约的账号的地址。</a:t>
            </a:r>
          </a:p>
        </p:txBody>
      </p:sp>
    </p:spTree>
    <p:extLst>
      <p:ext uri="{BB962C8B-B14F-4D97-AF65-F5344CB8AC3E}">
        <p14:creationId xmlns:p14="http://schemas.microsoft.com/office/powerpoint/2010/main" val="424394920"/>
      </p:ext>
    </p:extLst>
  </p:cSld>
  <p:clrMapOvr>
    <a:masterClrMapping/>
  </p:clrMapOvr>
  <p:transition spd="slow">
    <p:pull/>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在</a:t>
              </a:r>
              <a:r>
                <a:rPr lang="en-US" altLang="zh-CN" sz="4000" b="1" dirty="0">
                  <a:solidFill>
                    <a:schemeClr val="bg1"/>
                  </a:solidFill>
                  <a:latin typeface="+mj-ea"/>
                </a:rPr>
                <a:t>Remix IDE</a:t>
              </a:r>
              <a:r>
                <a:rPr lang="zh-CN" altLang="en-US" sz="4000" b="1" dirty="0">
                  <a:solidFill>
                    <a:schemeClr val="bg1"/>
                  </a:solidFill>
                  <a:latin typeface="+mj-ea"/>
                </a:rPr>
                <a:t>中创建工作空间和智能合约文件</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323474" y="1366880"/>
            <a:ext cx="8734926" cy="646331"/>
          </a:xfrm>
          <a:prstGeom prst="rect">
            <a:avLst/>
          </a:prstGeom>
          <a:noFill/>
        </p:spPr>
        <p:txBody>
          <a:bodyPr wrap="square" rtlCol="0">
            <a:spAutoFit/>
          </a:bodyPr>
          <a:lstStyle/>
          <a:p>
            <a:r>
              <a:rPr lang="zh-CN" altLang="en-US" b="1" dirty="0">
                <a:solidFill>
                  <a:schemeClr val="bg1"/>
                </a:solidFill>
                <a:latin typeface="+mj-ea"/>
                <a:ea typeface="+mj-ea"/>
                <a:cs typeface="+mj-cs"/>
              </a:rPr>
              <a:t>使用</a:t>
            </a:r>
            <a:r>
              <a:rPr lang="en-US" altLang="zh-CN" b="1" dirty="0">
                <a:solidFill>
                  <a:schemeClr val="bg1"/>
                </a:solidFill>
                <a:latin typeface="+mj-ea"/>
                <a:ea typeface="+mj-ea"/>
                <a:cs typeface="+mj-cs"/>
              </a:rPr>
              <a:t>function</a:t>
            </a:r>
            <a:r>
              <a:rPr lang="zh-CN" altLang="en-US" b="1" dirty="0">
                <a:solidFill>
                  <a:schemeClr val="bg1"/>
                </a:solidFill>
                <a:latin typeface="+mj-ea"/>
                <a:ea typeface="+mj-ea"/>
                <a:cs typeface="+mj-cs"/>
              </a:rPr>
              <a:t>创建函数，将函数命名为</a:t>
            </a:r>
            <a:r>
              <a:rPr lang="en-US" altLang="zh-CN" b="1" dirty="0" err="1">
                <a:solidFill>
                  <a:schemeClr val="bg1"/>
                </a:solidFill>
                <a:latin typeface="+mj-ea"/>
                <a:ea typeface="+mj-ea"/>
                <a:cs typeface="+mj-cs"/>
              </a:rPr>
              <a:t>createItem</a:t>
            </a:r>
            <a:r>
              <a:rPr lang="zh-CN" altLang="en-US" b="1" dirty="0">
                <a:solidFill>
                  <a:schemeClr val="bg1"/>
                </a:solidFill>
                <a:latin typeface="+mj-ea"/>
                <a:ea typeface="+mj-ea"/>
                <a:cs typeface="+mj-cs"/>
              </a:rPr>
              <a:t>，并要求调用者输入货物名称</a:t>
            </a:r>
            <a:r>
              <a:rPr lang="en-US" altLang="zh-CN" b="1" dirty="0">
                <a:solidFill>
                  <a:schemeClr val="bg1"/>
                </a:solidFill>
                <a:latin typeface="+mj-ea"/>
                <a:ea typeface="+mj-ea"/>
                <a:cs typeface="+mj-cs"/>
              </a:rPr>
              <a:t>_name</a:t>
            </a:r>
            <a:r>
              <a:rPr lang="zh-CN" altLang="en-US" b="1" dirty="0">
                <a:solidFill>
                  <a:schemeClr val="bg1"/>
                </a:solidFill>
                <a:latin typeface="+mj-ea"/>
                <a:ea typeface="+mj-ea"/>
                <a:cs typeface="+mj-cs"/>
              </a:rPr>
              <a:t>和库存数量</a:t>
            </a:r>
            <a:r>
              <a:rPr lang="en-US" altLang="zh-CN" b="1" dirty="0">
                <a:solidFill>
                  <a:schemeClr val="bg1"/>
                </a:solidFill>
                <a:latin typeface="+mj-ea"/>
                <a:ea typeface="+mj-ea"/>
                <a:cs typeface="+mj-cs"/>
              </a:rPr>
              <a:t>_quantity</a:t>
            </a:r>
            <a:r>
              <a:rPr lang="zh-CN" altLang="en-US" b="1" dirty="0">
                <a:solidFill>
                  <a:schemeClr val="bg1"/>
                </a:solidFill>
                <a:latin typeface="+mj-ea"/>
                <a:ea typeface="+mj-ea"/>
                <a:cs typeface="+mj-cs"/>
              </a:rPr>
              <a:t>。在大括号中编写：</a:t>
            </a:r>
          </a:p>
        </p:txBody>
      </p:sp>
      <p:sp>
        <p:nvSpPr>
          <p:cNvPr id="7" name="文本框 6">
            <a:extLst>
              <a:ext uri="{FF2B5EF4-FFF2-40B4-BE49-F238E27FC236}">
                <a16:creationId xmlns:a16="http://schemas.microsoft.com/office/drawing/2014/main" id="{9072E032-4961-F8F8-5B7B-75A39FEC8E61}"/>
              </a:ext>
            </a:extLst>
          </p:cNvPr>
          <p:cNvSpPr txBox="1"/>
          <p:nvPr/>
        </p:nvSpPr>
        <p:spPr>
          <a:xfrm>
            <a:off x="1175436" y="4613957"/>
            <a:ext cx="9971171" cy="1754326"/>
          </a:xfrm>
          <a:prstGeom prst="rect">
            <a:avLst/>
          </a:prstGeom>
          <a:noFill/>
        </p:spPr>
        <p:txBody>
          <a:bodyPr wrap="square">
            <a:spAutoFit/>
          </a:bodyPr>
          <a:lstStyle/>
          <a:p>
            <a:r>
              <a:rPr lang="zh-CN" altLang="en-US" b="1" dirty="0">
                <a:solidFill>
                  <a:schemeClr val="bg1"/>
                </a:solidFill>
                <a:latin typeface="+mj-ea"/>
                <a:ea typeface="+mj-ea"/>
                <a:cs typeface="+mj-cs"/>
              </a:rPr>
              <a:t>由于只有卖家可以添加货物，需要加入一行</a:t>
            </a:r>
            <a:r>
              <a:rPr lang="en-US" altLang="zh-CN" b="1" dirty="0">
                <a:solidFill>
                  <a:schemeClr val="bg1"/>
                </a:solidFill>
                <a:latin typeface="+mj-ea"/>
                <a:ea typeface="+mj-ea"/>
                <a:cs typeface="+mj-cs"/>
              </a:rPr>
              <a:t>require</a:t>
            </a:r>
            <a:r>
              <a:rPr lang="zh-CN" altLang="en-US" b="1" dirty="0">
                <a:solidFill>
                  <a:schemeClr val="bg1"/>
                </a:solidFill>
                <a:latin typeface="+mj-ea"/>
                <a:ea typeface="+mj-ea"/>
                <a:cs typeface="+mj-cs"/>
              </a:rPr>
              <a:t>函数来限制函数的调用者（账号）。根据前文中设定的</a:t>
            </a:r>
            <a:r>
              <a:rPr lang="en-US" altLang="zh-CN" b="1" dirty="0">
                <a:solidFill>
                  <a:schemeClr val="bg1"/>
                </a:solidFill>
                <a:latin typeface="+mj-ea"/>
                <a:ea typeface="+mj-ea"/>
                <a:cs typeface="+mj-cs"/>
              </a:rPr>
              <a:t>Seller</a:t>
            </a:r>
            <a:r>
              <a:rPr lang="zh-CN" altLang="en-US" b="1" dirty="0">
                <a:solidFill>
                  <a:schemeClr val="bg1"/>
                </a:solidFill>
                <a:latin typeface="+mj-ea"/>
                <a:ea typeface="+mj-ea"/>
                <a:cs typeface="+mj-cs"/>
              </a:rPr>
              <a:t>变量，只有当调用函数的账号是卖家的账号时，函数才会被执行。否则将会报错并显示逗号后的信息”</a:t>
            </a:r>
            <a:r>
              <a:rPr lang="en-US" altLang="zh-CN" b="1" dirty="0">
                <a:solidFill>
                  <a:schemeClr val="bg1"/>
                </a:solidFill>
                <a:latin typeface="+mj-ea"/>
                <a:ea typeface="+mj-ea"/>
                <a:cs typeface="+mj-cs"/>
              </a:rPr>
              <a:t>Only Seller can add item.”</a:t>
            </a:r>
          </a:p>
          <a:p>
            <a:r>
              <a:rPr lang="zh-CN" altLang="en-US" b="1" dirty="0">
                <a:solidFill>
                  <a:schemeClr val="bg1"/>
                </a:solidFill>
                <a:latin typeface="+mj-ea"/>
                <a:ea typeface="+mj-ea"/>
                <a:cs typeface="+mj-cs"/>
              </a:rPr>
              <a:t>确认调用函数的账号是卖家之后，函数将货物列表的长度（新加入的货物将自动被放在货物列表的最后一位，所以货物列表的长度就是货物编号），货物名称，库存数量编成一个前文中设置好</a:t>
            </a:r>
            <a:r>
              <a:rPr lang="en-US" altLang="zh-CN" b="1" dirty="0">
                <a:solidFill>
                  <a:schemeClr val="bg1"/>
                </a:solidFill>
                <a:latin typeface="+mj-ea"/>
                <a:ea typeface="+mj-ea"/>
                <a:cs typeface="+mj-cs"/>
              </a:rPr>
              <a:t>Item</a:t>
            </a:r>
            <a:r>
              <a:rPr lang="zh-CN" altLang="en-US" b="1" dirty="0">
                <a:solidFill>
                  <a:schemeClr val="bg1"/>
                </a:solidFill>
                <a:latin typeface="+mj-ea"/>
                <a:ea typeface="+mj-ea"/>
                <a:cs typeface="+mj-cs"/>
              </a:rPr>
              <a:t>并且将此</a:t>
            </a:r>
            <a:r>
              <a:rPr lang="en-US" altLang="zh-CN" b="1" dirty="0">
                <a:solidFill>
                  <a:schemeClr val="bg1"/>
                </a:solidFill>
                <a:latin typeface="+mj-ea"/>
                <a:ea typeface="+mj-ea"/>
                <a:cs typeface="+mj-cs"/>
              </a:rPr>
              <a:t>Item</a:t>
            </a:r>
            <a:r>
              <a:rPr lang="zh-CN" altLang="en-US" b="1" dirty="0">
                <a:solidFill>
                  <a:schemeClr val="bg1"/>
                </a:solidFill>
                <a:latin typeface="+mj-ea"/>
                <a:ea typeface="+mj-ea"/>
                <a:cs typeface="+mj-cs"/>
              </a:rPr>
              <a:t>加入</a:t>
            </a:r>
            <a:r>
              <a:rPr lang="en-US" altLang="zh-CN" b="1" dirty="0">
                <a:solidFill>
                  <a:schemeClr val="bg1"/>
                </a:solidFill>
                <a:latin typeface="+mj-ea"/>
                <a:ea typeface="+mj-ea"/>
                <a:cs typeface="+mj-cs"/>
              </a:rPr>
              <a:t>items</a:t>
            </a:r>
            <a:r>
              <a:rPr lang="zh-CN" altLang="en-US" b="1" dirty="0">
                <a:solidFill>
                  <a:schemeClr val="bg1"/>
                </a:solidFill>
                <a:latin typeface="+mj-ea"/>
                <a:ea typeface="+mj-ea"/>
                <a:cs typeface="+mj-cs"/>
              </a:rPr>
              <a:t>列表中。</a:t>
            </a:r>
          </a:p>
        </p:txBody>
      </p:sp>
      <p:sp>
        <p:nvSpPr>
          <p:cNvPr id="4" name="文本框 3">
            <a:extLst>
              <a:ext uri="{FF2B5EF4-FFF2-40B4-BE49-F238E27FC236}">
                <a16:creationId xmlns:a16="http://schemas.microsoft.com/office/drawing/2014/main" id="{FD3FAAFB-5085-1E07-7EB0-C951D45881FF}"/>
              </a:ext>
            </a:extLst>
          </p:cNvPr>
          <p:cNvSpPr txBox="1"/>
          <p:nvPr/>
        </p:nvSpPr>
        <p:spPr>
          <a:xfrm>
            <a:off x="340895" y="2394641"/>
            <a:ext cx="11381873" cy="2062103"/>
          </a:xfrm>
          <a:prstGeom prst="rect">
            <a:avLst/>
          </a:prstGeom>
          <a:noFill/>
        </p:spPr>
        <p:txBody>
          <a:bodyPr wrap="square">
            <a:spAutoFit/>
          </a:bodyPr>
          <a:lstStyle/>
          <a:p>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a:solidFill>
                  <a:srgbClr val="569CD6"/>
                </a:solidFill>
                <a:effectLst/>
                <a:highlight>
                  <a:srgbClr val="222336"/>
                </a:highlight>
                <a:latin typeface="Menlo"/>
                <a:ea typeface="宋体" panose="02010600030101010101" pitchFamily="2" charset="-122"/>
                <a:cs typeface="宋体" panose="02010600030101010101" pitchFamily="2" charset="-122"/>
              </a:rPr>
              <a:t>function</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err="1">
                <a:solidFill>
                  <a:srgbClr val="BABBCC"/>
                </a:solidFill>
                <a:effectLst/>
                <a:highlight>
                  <a:srgbClr val="222336"/>
                </a:highlight>
                <a:latin typeface="Menlo"/>
                <a:ea typeface="宋体" panose="02010600030101010101" pitchFamily="2" charset="-122"/>
                <a:cs typeface="宋体" panose="02010600030101010101" pitchFamily="2" charset="-122"/>
              </a:rPr>
              <a:t>createItem</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3200" dirty="0">
                <a:solidFill>
                  <a:srgbClr val="569CD6"/>
                </a:solidFill>
                <a:effectLst/>
                <a:highlight>
                  <a:srgbClr val="222336"/>
                </a:highlight>
                <a:latin typeface="Menlo"/>
                <a:ea typeface="宋体" panose="02010600030101010101" pitchFamily="2" charset="-122"/>
                <a:cs typeface="宋体" panose="02010600030101010101" pitchFamily="2" charset="-122"/>
              </a:rPr>
              <a:t>string</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a:solidFill>
                  <a:srgbClr val="9E7E08"/>
                </a:solidFill>
                <a:effectLst/>
                <a:highlight>
                  <a:srgbClr val="222336"/>
                </a:highlight>
                <a:latin typeface="Menlo"/>
                <a:ea typeface="宋体" panose="02010600030101010101" pitchFamily="2" charset="-122"/>
                <a:cs typeface="宋体" panose="02010600030101010101" pitchFamily="2" charset="-122"/>
              </a:rPr>
              <a:t>memory</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_name</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err="1">
                <a:solidFill>
                  <a:srgbClr val="569CD6"/>
                </a:solidFill>
                <a:effectLst/>
                <a:highlight>
                  <a:srgbClr val="222336"/>
                </a:highlight>
                <a:latin typeface="Menlo"/>
                <a:ea typeface="宋体" panose="02010600030101010101" pitchFamily="2" charset="-122"/>
                <a:cs typeface="宋体" panose="02010600030101010101" pitchFamily="2" charset="-122"/>
              </a:rPr>
              <a:t>uint</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_quantity</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a:solidFill>
                  <a:srgbClr val="32BA89"/>
                </a:solidFill>
                <a:effectLst/>
                <a:highlight>
                  <a:srgbClr val="222336"/>
                </a:highlight>
                <a:latin typeface="Menlo"/>
                <a:ea typeface="宋体" panose="02010600030101010101" pitchFamily="2" charset="-122"/>
                <a:cs typeface="宋体" panose="02010600030101010101" pitchFamily="2" charset="-122"/>
              </a:rPr>
              <a:t>public</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2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a:solidFill>
                  <a:srgbClr val="007AA6"/>
                </a:solidFill>
                <a:effectLst/>
                <a:highlight>
                  <a:srgbClr val="222336"/>
                </a:highlight>
                <a:latin typeface="Menlo"/>
                <a:ea typeface="宋体" panose="02010600030101010101" pitchFamily="2" charset="-122"/>
                <a:cs typeface="宋体" panose="02010600030101010101" pitchFamily="2" charset="-122"/>
              </a:rPr>
              <a:t>require</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3200" dirty="0" err="1">
                <a:solidFill>
                  <a:srgbClr val="007AA6"/>
                </a:solidFill>
                <a:effectLst/>
                <a:highlight>
                  <a:srgbClr val="222336"/>
                </a:highlight>
                <a:latin typeface="Menlo"/>
                <a:ea typeface="宋体" panose="02010600030101010101" pitchFamily="2" charset="-122"/>
                <a:cs typeface="宋体" panose="02010600030101010101" pitchFamily="2" charset="-122"/>
              </a:rPr>
              <a:t>msg</a:t>
            </a:r>
            <a:r>
              <a:rPr lang="en-US" altLang="zh-CN" sz="3200" dirty="0" err="1">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3200" dirty="0" err="1">
                <a:solidFill>
                  <a:srgbClr val="BABBCC"/>
                </a:solidFill>
                <a:effectLst/>
                <a:highlight>
                  <a:srgbClr val="222336"/>
                </a:highlight>
                <a:latin typeface="Menlo"/>
                <a:ea typeface="宋体" panose="02010600030101010101" pitchFamily="2" charset="-122"/>
                <a:cs typeface="宋体" panose="02010600030101010101" pitchFamily="2" charset="-122"/>
              </a:rPr>
              <a:t>sender</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Seller</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a:solidFill>
                  <a:srgbClr val="CE9178"/>
                </a:solidFill>
                <a:effectLst/>
                <a:highlight>
                  <a:srgbClr val="222336"/>
                </a:highlight>
                <a:latin typeface="Menlo"/>
                <a:ea typeface="宋体" panose="02010600030101010101" pitchFamily="2" charset="-122"/>
                <a:cs typeface="宋体" panose="02010600030101010101" pitchFamily="2" charset="-122"/>
              </a:rPr>
              <a:t>"Only Seller can add item."</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2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3200" dirty="0" err="1">
                <a:solidFill>
                  <a:srgbClr val="BABBCC"/>
                </a:solidFill>
                <a:effectLst/>
                <a:highlight>
                  <a:srgbClr val="222336"/>
                </a:highlight>
                <a:latin typeface="Menlo"/>
                <a:ea typeface="宋体" panose="02010600030101010101" pitchFamily="2" charset="-122"/>
                <a:cs typeface="宋体" panose="02010600030101010101" pitchFamily="2" charset="-122"/>
              </a:rPr>
              <a:t>items</a:t>
            </a:r>
            <a:r>
              <a:rPr lang="en-US" altLang="zh-CN" sz="3200" dirty="0" err="1">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3200" dirty="0" err="1">
                <a:solidFill>
                  <a:srgbClr val="BABBCC"/>
                </a:solidFill>
                <a:effectLst/>
                <a:highlight>
                  <a:srgbClr val="222336"/>
                </a:highlight>
                <a:latin typeface="Menlo"/>
                <a:ea typeface="宋体" panose="02010600030101010101" pitchFamily="2" charset="-122"/>
                <a:cs typeface="宋体" panose="02010600030101010101" pitchFamily="2" charset="-122"/>
              </a:rPr>
              <a:t>push</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Item</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3200" dirty="0" err="1">
                <a:solidFill>
                  <a:srgbClr val="BABBCC"/>
                </a:solidFill>
                <a:effectLst/>
                <a:highlight>
                  <a:srgbClr val="222336"/>
                </a:highlight>
                <a:latin typeface="Menlo"/>
                <a:ea typeface="宋体" panose="02010600030101010101" pitchFamily="2" charset="-122"/>
                <a:cs typeface="宋体" panose="02010600030101010101" pitchFamily="2" charset="-122"/>
              </a:rPr>
              <a:t>items</a:t>
            </a:r>
            <a:r>
              <a:rPr lang="en-US" altLang="zh-CN" sz="3200" dirty="0" err="1">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3200" dirty="0" err="1">
                <a:solidFill>
                  <a:srgbClr val="BABBCC"/>
                </a:solidFill>
                <a:effectLst/>
                <a:highlight>
                  <a:srgbClr val="222336"/>
                </a:highlight>
                <a:latin typeface="Menlo"/>
                <a:ea typeface="宋体" panose="02010600030101010101" pitchFamily="2" charset="-122"/>
                <a:cs typeface="宋体" panose="02010600030101010101" pitchFamily="2" charset="-122"/>
              </a:rPr>
              <a:t>length</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_name</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3200" dirty="0">
                <a:solidFill>
                  <a:srgbClr val="BABBCC"/>
                </a:solidFill>
                <a:effectLst/>
                <a:highlight>
                  <a:srgbClr val="222336"/>
                </a:highlight>
                <a:latin typeface="Menlo"/>
                <a:ea typeface="宋体" panose="02010600030101010101" pitchFamily="2" charset="-122"/>
                <a:cs typeface="宋体" panose="02010600030101010101" pitchFamily="2" charset="-122"/>
              </a:rPr>
              <a:t> _quantity</a:t>
            </a:r>
            <a:r>
              <a:rPr lang="en-US" altLang="zh-CN" sz="32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32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3200" kern="0" dirty="0">
                <a:solidFill>
                  <a:srgbClr val="BABBCC"/>
                </a:solidFill>
                <a:effectLst/>
                <a:latin typeface="Menlo"/>
                <a:ea typeface="宋体" panose="02010600030101010101" pitchFamily="2" charset="-122"/>
              </a:rPr>
              <a:t>    </a:t>
            </a:r>
            <a:r>
              <a:rPr lang="en-US" altLang="zh-CN" sz="3200" kern="0" dirty="0">
                <a:solidFill>
                  <a:srgbClr val="DCDCDC"/>
                </a:solidFill>
                <a:effectLst/>
                <a:latin typeface="Menlo"/>
                <a:ea typeface="宋体" panose="02010600030101010101" pitchFamily="2" charset="-122"/>
              </a:rPr>
              <a:t>}</a:t>
            </a:r>
            <a:r>
              <a:rPr lang="en-US" altLang="zh-CN" sz="3200" kern="0" dirty="0">
                <a:solidFill>
                  <a:srgbClr val="BABBCC"/>
                </a:solidFill>
                <a:effectLst/>
                <a:latin typeface="Menlo"/>
                <a:ea typeface="宋体" panose="02010600030101010101" pitchFamily="2" charset="-122"/>
              </a:rPr>
              <a:t> </a:t>
            </a:r>
            <a:endParaRPr lang="zh-CN" altLang="en-US" sz="3200" dirty="0"/>
          </a:p>
        </p:txBody>
      </p:sp>
    </p:spTree>
    <p:extLst>
      <p:ext uri="{BB962C8B-B14F-4D97-AF65-F5344CB8AC3E}">
        <p14:creationId xmlns:p14="http://schemas.microsoft.com/office/powerpoint/2010/main" val="55381446"/>
      </p:ext>
    </p:extLst>
  </p:cSld>
  <p:clrMapOvr>
    <a:masterClrMapping/>
  </p:clrMapOvr>
  <p:transition spd="slow">
    <p:pull/>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在</a:t>
              </a:r>
              <a:r>
                <a:rPr lang="en-US" altLang="zh-CN" sz="4000" b="1" dirty="0">
                  <a:solidFill>
                    <a:schemeClr val="bg1"/>
                  </a:solidFill>
                  <a:latin typeface="+mj-ea"/>
                </a:rPr>
                <a:t>Remix IDE</a:t>
              </a:r>
              <a:r>
                <a:rPr lang="zh-CN" altLang="en-US" sz="4000" b="1" dirty="0">
                  <a:solidFill>
                    <a:schemeClr val="bg1"/>
                  </a:solidFill>
                  <a:latin typeface="+mj-ea"/>
                </a:rPr>
                <a:t>中创建工作空间和智能合约文件</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323474" y="1366880"/>
            <a:ext cx="8734926" cy="369332"/>
          </a:xfrm>
          <a:prstGeom prst="rect">
            <a:avLst/>
          </a:prstGeom>
          <a:noFill/>
        </p:spPr>
        <p:txBody>
          <a:bodyPr wrap="square" rtlCol="0">
            <a:spAutoFit/>
          </a:bodyPr>
          <a:lstStyle/>
          <a:p>
            <a:r>
              <a:rPr lang="zh-CN" altLang="en-US" b="1" dirty="0">
                <a:solidFill>
                  <a:schemeClr val="bg1"/>
                </a:solidFill>
                <a:latin typeface="+mj-ea"/>
                <a:ea typeface="+mj-ea"/>
                <a:cs typeface="+mj-cs"/>
              </a:rPr>
              <a:t>在本智能合约中买家的</a:t>
            </a:r>
            <a:r>
              <a:rPr lang="en-US" altLang="zh-CN" b="1" dirty="0">
                <a:solidFill>
                  <a:schemeClr val="bg1"/>
                </a:solidFill>
                <a:latin typeface="+mj-ea"/>
                <a:ea typeface="+mj-ea"/>
                <a:cs typeface="+mj-cs"/>
              </a:rPr>
              <a:t>struct</a:t>
            </a:r>
            <a:r>
              <a:rPr lang="zh-CN" altLang="en-US" b="1" dirty="0">
                <a:solidFill>
                  <a:schemeClr val="bg1"/>
                </a:solidFill>
                <a:latin typeface="+mj-ea"/>
                <a:ea typeface="+mj-ea"/>
                <a:cs typeface="+mj-cs"/>
              </a:rPr>
              <a:t>结构和货物的</a:t>
            </a:r>
            <a:r>
              <a:rPr lang="en-US" altLang="zh-CN" b="1" dirty="0">
                <a:solidFill>
                  <a:schemeClr val="bg1"/>
                </a:solidFill>
                <a:latin typeface="+mj-ea"/>
                <a:ea typeface="+mj-ea"/>
                <a:cs typeface="+mj-cs"/>
              </a:rPr>
              <a:t>struct</a:t>
            </a:r>
            <a:r>
              <a:rPr lang="zh-CN" altLang="en-US" b="1" dirty="0">
                <a:solidFill>
                  <a:schemeClr val="bg1"/>
                </a:solidFill>
                <a:latin typeface="+mj-ea"/>
                <a:ea typeface="+mj-ea"/>
                <a:cs typeface="+mj-cs"/>
              </a:rPr>
              <a:t>结构类似，编写的函数如下：</a:t>
            </a:r>
          </a:p>
        </p:txBody>
      </p:sp>
      <p:sp>
        <p:nvSpPr>
          <p:cNvPr id="7" name="文本框 6">
            <a:extLst>
              <a:ext uri="{FF2B5EF4-FFF2-40B4-BE49-F238E27FC236}">
                <a16:creationId xmlns:a16="http://schemas.microsoft.com/office/drawing/2014/main" id="{9072E032-4961-F8F8-5B7B-75A39FEC8E61}"/>
              </a:ext>
            </a:extLst>
          </p:cNvPr>
          <p:cNvSpPr txBox="1"/>
          <p:nvPr/>
        </p:nvSpPr>
        <p:spPr>
          <a:xfrm>
            <a:off x="1398671" y="4290808"/>
            <a:ext cx="6093994" cy="2585323"/>
          </a:xfrm>
          <a:prstGeom prst="rect">
            <a:avLst/>
          </a:prstGeom>
          <a:noFill/>
        </p:spPr>
        <p:txBody>
          <a:bodyPr wrap="square">
            <a:spAutoFit/>
          </a:bodyPr>
          <a:lstStyle/>
          <a:p>
            <a:r>
              <a:rPr lang="zh-CN" altLang="en-US" b="1" dirty="0">
                <a:solidFill>
                  <a:schemeClr val="bg1"/>
                </a:solidFill>
                <a:latin typeface="+mj-ea"/>
                <a:ea typeface="+mj-ea"/>
                <a:cs typeface="+mj-cs"/>
              </a:rPr>
              <a:t>其中同样利用</a:t>
            </a:r>
            <a:r>
              <a:rPr lang="en-US" altLang="zh-CN" b="1" dirty="0">
                <a:solidFill>
                  <a:schemeClr val="bg1"/>
                </a:solidFill>
                <a:latin typeface="+mj-ea"/>
                <a:ea typeface="+mj-ea"/>
                <a:cs typeface="+mj-cs"/>
              </a:rPr>
              <a:t>require</a:t>
            </a:r>
            <a:r>
              <a:rPr lang="zh-CN" altLang="en-US" b="1" dirty="0">
                <a:solidFill>
                  <a:schemeClr val="bg1"/>
                </a:solidFill>
                <a:latin typeface="+mj-ea"/>
                <a:ea typeface="+mj-ea"/>
                <a:cs typeface="+mj-cs"/>
              </a:rPr>
              <a:t>函数要求了函数调用者的账号必须是卖家账号，否则系统将报错。</a:t>
            </a:r>
          </a:p>
          <a:p>
            <a:r>
              <a:rPr lang="zh-CN" altLang="en-US" b="1" dirty="0">
                <a:solidFill>
                  <a:schemeClr val="bg1"/>
                </a:solidFill>
                <a:latin typeface="+mj-ea"/>
                <a:ea typeface="+mj-ea"/>
                <a:cs typeface="+mj-cs"/>
              </a:rPr>
              <a:t>买家</a:t>
            </a:r>
            <a:r>
              <a:rPr lang="en-US" altLang="zh-CN" b="1" dirty="0">
                <a:solidFill>
                  <a:schemeClr val="bg1"/>
                </a:solidFill>
                <a:latin typeface="+mj-ea"/>
                <a:ea typeface="+mj-ea"/>
                <a:cs typeface="+mj-cs"/>
              </a:rPr>
              <a:t>struct</a:t>
            </a:r>
            <a:r>
              <a:rPr lang="zh-CN" altLang="en-US" b="1" dirty="0">
                <a:solidFill>
                  <a:schemeClr val="bg1"/>
                </a:solidFill>
                <a:latin typeface="+mj-ea"/>
                <a:ea typeface="+mj-ea"/>
                <a:cs typeface="+mj-cs"/>
              </a:rPr>
              <a:t>下的</a:t>
            </a:r>
            <a:r>
              <a:rPr lang="en-US" altLang="zh-CN" b="1" dirty="0">
                <a:solidFill>
                  <a:schemeClr val="bg1"/>
                </a:solidFill>
                <a:latin typeface="+mj-ea"/>
                <a:ea typeface="+mj-ea"/>
                <a:cs typeface="+mj-cs"/>
              </a:rPr>
              <a:t>(</a:t>
            </a:r>
            <a:r>
              <a:rPr lang="en-US" altLang="zh-CN" b="1" dirty="0" err="1">
                <a:solidFill>
                  <a:schemeClr val="bg1"/>
                </a:solidFill>
                <a:latin typeface="+mj-ea"/>
                <a:ea typeface="+mj-ea"/>
                <a:cs typeface="+mj-cs"/>
              </a:rPr>
              <a:t>buyers.length</a:t>
            </a:r>
            <a:r>
              <a:rPr lang="en-US" altLang="zh-CN" b="1" dirty="0">
                <a:solidFill>
                  <a:schemeClr val="bg1"/>
                </a:solidFill>
                <a:latin typeface="+mj-ea"/>
                <a:ea typeface="+mj-ea"/>
                <a:cs typeface="+mj-cs"/>
              </a:rPr>
              <a:t>, _address, true, 0)</a:t>
            </a:r>
            <a:r>
              <a:rPr lang="zh-CN" altLang="en-US" b="1" dirty="0">
                <a:solidFill>
                  <a:schemeClr val="bg1"/>
                </a:solidFill>
                <a:latin typeface="+mj-ea"/>
                <a:ea typeface="+mj-ea"/>
                <a:cs typeface="+mj-cs"/>
              </a:rPr>
              <a:t>则分别代表：</a:t>
            </a:r>
          </a:p>
          <a:p>
            <a:r>
              <a:rPr lang="zh-CN" altLang="en-US" b="1" dirty="0">
                <a:solidFill>
                  <a:schemeClr val="bg1"/>
                </a:solidFill>
                <a:latin typeface="+mj-ea"/>
                <a:ea typeface="+mj-ea"/>
                <a:cs typeface="+mj-cs"/>
              </a:rPr>
              <a:t>    </a:t>
            </a:r>
            <a:r>
              <a:rPr lang="en-US" altLang="zh-CN" b="1" dirty="0">
                <a:solidFill>
                  <a:schemeClr val="bg1"/>
                </a:solidFill>
                <a:latin typeface="+mj-ea"/>
                <a:ea typeface="+mj-ea"/>
                <a:cs typeface="+mj-cs"/>
              </a:rPr>
              <a:t>BuyerId = </a:t>
            </a:r>
            <a:r>
              <a:rPr lang="en-US" altLang="zh-CN" b="1" dirty="0" err="1">
                <a:solidFill>
                  <a:schemeClr val="bg1"/>
                </a:solidFill>
                <a:latin typeface="+mj-ea"/>
                <a:ea typeface="+mj-ea"/>
                <a:cs typeface="+mj-cs"/>
              </a:rPr>
              <a:t>buyers.length</a:t>
            </a:r>
            <a:r>
              <a:rPr lang="en-US" altLang="zh-CN" b="1" dirty="0">
                <a:solidFill>
                  <a:schemeClr val="bg1"/>
                </a:solidFill>
                <a:latin typeface="+mj-ea"/>
                <a:ea typeface="+mj-ea"/>
                <a:cs typeface="+mj-cs"/>
              </a:rPr>
              <a:t>;</a:t>
            </a:r>
          </a:p>
          <a:p>
            <a:r>
              <a:rPr lang="en-US" altLang="zh-CN" b="1" dirty="0">
                <a:solidFill>
                  <a:schemeClr val="bg1"/>
                </a:solidFill>
                <a:latin typeface="+mj-ea"/>
                <a:ea typeface="+mj-ea"/>
                <a:cs typeface="+mj-cs"/>
              </a:rPr>
              <a:t>    </a:t>
            </a:r>
            <a:r>
              <a:rPr lang="en-US" altLang="zh-CN" b="1" dirty="0" err="1">
                <a:solidFill>
                  <a:schemeClr val="bg1"/>
                </a:solidFill>
                <a:latin typeface="+mj-ea"/>
                <a:ea typeface="+mj-ea"/>
                <a:cs typeface="+mj-cs"/>
              </a:rPr>
              <a:t>BuyerAddress</a:t>
            </a:r>
            <a:r>
              <a:rPr lang="en-US" altLang="zh-CN" b="1" dirty="0">
                <a:solidFill>
                  <a:schemeClr val="bg1"/>
                </a:solidFill>
                <a:latin typeface="+mj-ea"/>
                <a:ea typeface="+mj-ea"/>
                <a:cs typeface="+mj-cs"/>
              </a:rPr>
              <a:t> = _address;</a:t>
            </a:r>
          </a:p>
          <a:p>
            <a:r>
              <a:rPr lang="en-US" altLang="zh-CN" b="1" dirty="0">
                <a:solidFill>
                  <a:schemeClr val="bg1"/>
                </a:solidFill>
                <a:latin typeface="+mj-ea"/>
                <a:ea typeface="+mj-ea"/>
                <a:cs typeface="+mj-cs"/>
              </a:rPr>
              <a:t>    </a:t>
            </a:r>
            <a:r>
              <a:rPr lang="en-US" altLang="zh-CN" b="1" dirty="0" err="1">
                <a:solidFill>
                  <a:schemeClr val="bg1"/>
                </a:solidFill>
                <a:latin typeface="+mj-ea"/>
                <a:ea typeface="+mj-ea"/>
                <a:cs typeface="+mj-cs"/>
              </a:rPr>
              <a:t>isBuyer</a:t>
            </a:r>
            <a:r>
              <a:rPr lang="en-US" altLang="zh-CN" b="1" dirty="0">
                <a:solidFill>
                  <a:schemeClr val="bg1"/>
                </a:solidFill>
                <a:latin typeface="+mj-ea"/>
                <a:ea typeface="+mj-ea"/>
                <a:cs typeface="+mj-cs"/>
              </a:rPr>
              <a:t> = True;</a:t>
            </a:r>
          </a:p>
          <a:p>
            <a:r>
              <a:rPr lang="en-US" altLang="zh-CN" b="1" dirty="0" err="1">
                <a:solidFill>
                  <a:schemeClr val="bg1"/>
                </a:solidFill>
                <a:latin typeface="+mj-ea"/>
                <a:ea typeface="+mj-ea"/>
                <a:cs typeface="+mj-cs"/>
              </a:rPr>
              <a:t>OrderCount</a:t>
            </a:r>
            <a:r>
              <a:rPr lang="en-US" altLang="zh-CN" b="1" dirty="0">
                <a:solidFill>
                  <a:schemeClr val="bg1"/>
                </a:solidFill>
                <a:latin typeface="+mj-ea"/>
                <a:ea typeface="+mj-ea"/>
                <a:cs typeface="+mj-cs"/>
              </a:rPr>
              <a:t> = 0;</a:t>
            </a:r>
          </a:p>
          <a:p>
            <a:r>
              <a:rPr lang="zh-CN" altLang="en-US" b="1" dirty="0">
                <a:solidFill>
                  <a:schemeClr val="bg1"/>
                </a:solidFill>
                <a:latin typeface="+mj-ea"/>
                <a:ea typeface="+mj-ea"/>
                <a:cs typeface="+mj-cs"/>
              </a:rPr>
              <a:t>分别对应前文中编写的</a:t>
            </a:r>
            <a:r>
              <a:rPr lang="en-US" altLang="zh-CN" b="1" dirty="0">
                <a:solidFill>
                  <a:schemeClr val="bg1"/>
                </a:solidFill>
                <a:latin typeface="+mj-ea"/>
                <a:ea typeface="+mj-ea"/>
                <a:cs typeface="+mj-cs"/>
              </a:rPr>
              <a:t>struct Buyer</a:t>
            </a:r>
            <a:r>
              <a:rPr lang="zh-CN" altLang="en-US" b="1" dirty="0">
                <a:solidFill>
                  <a:schemeClr val="bg1"/>
                </a:solidFill>
                <a:latin typeface="+mj-ea"/>
                <a:ea typeface="+mj-ea"/>
                <a:cs typeface="+mj-cs"/>
              </a:rPr>
              <a:t>下的内容。</a:t>
            </a:r>
          </a:p>
        </p:txBody>
      </p:sp>
      <p:sp>
        <p:nvSpPr>
          <p:cNvPr id="4" name="文本框 3">
            <a:extLst>
              <a:ext uri="{FF2B5EF4-FFF2-40B4-BE49-F238E27FC236}">
                <a16:creationId xmlns:a16="http://schemas.microsoft.com/office/drawing/2014/main" id="{4AD467AF-5A53-C2AA-DC84-9B1A32E19EA7}"/>
              </a:ext>
            </a:extLst>
          </p:cNvPr>
          <p:cNvSpPr txBox="1"/>
          <p:nvPr/>
        </p:nvSpPr>
        <p:spPr>
          <a:xfrm>
            <a:off x="1175435" y="2339717"/>
            <a:ext cx="9953775" cy="1815882"/>
          </a:xfrm>
          <a:prstGeom prst="rect">
            <a:avLst/>
          </a:prstGeom>
          <a:noFill/>
        </p:spPr>
        <p:txBody>
          <a:bodyPr wrap="square">
            <a:spAutoFit/>
          </a:bodyPr>
          <a:lstStyle/>
          <a:p>
            <a:r>
              <a:rPr lang="en-US" altLang="zh-CN" sz="2800" dirty="0">
                <a:solidFill>
                  <a:srgbClr val="569CD6"/>
                </a:solidFill>
                <a:effectLst/>
                <a:highlight>
                  <a:srgbClr val="222336"/>
                </a:highlight>
                <a:latin typeface="Menlo"/>
                <a:ea typeface="宋体" panose="02010600030101010101" pitchFamily="2" charset="-122"/>
                <a:cs typeface="宋体" panose="02010600030101010101" pitchFamily="2" charset="-122"/>
              </a:rPr>
              <a:t>function</a:t>
            </a:r>
            <a:r>
              <a:rPr lang="en-US" altLang="zh-CN" sz="2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800" dirty="0" err="1">
                <a:solidFill>
                  <a:srgbClr val="BABBCC"/>
                </a:solidFill>
                <a:effectLst/>
                <a:highlight>
                  <a:srgbClr val="222336"/>
                </a:highlight>
                <a:latin typeface="Menlo"/>
                <a:ea typeface="宋体" panose="02010600030101010101" pitchFamily="2" charset="-122"/>
                <a:cs typeface="宋体" panose="02010600030101010101" pitchFamily="2" charset="-122"/>
              </a:rPr>
              <a:t>regBuyer</a:t>
            </a:r>
            <a:r>
              <a:rPr lang="en-US" altLang="zh-CN" sz="2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800" dirty="0">
                <a:solidFill>
                  <a:srgbClr val="569CD6"/>
                </a:solidFill>
                <a:effectLst/>
                <a:highlight>
                  <a:srgbClr val="222336"/>
                </a:highlight>
                <a:latin typeface="Menlo"/>
                <a:ea typeface="宋体" panose="02010600030101010101" pitchFamily="2" charset="-122"/>
                <a:cs typeface="宋体" panose="02010600030101010101" pitchFamily="2" charset="-122"/>
              </a:rPr>
              <a:t>address</a:t>
            </a:r>
            <a:r>
              <a:rPr lang="en-US" altLang="zh-CN" sz="2800" dirty="0">
                <a:solidFill>
                  <a:srgbClr val="BABBCC"/>
                </a:solidFill>
                <a:effectLst/>
                <a:highlight>
                  <a:srgbClr val="222336"/>
                </a:highlight>
                <a:latin typeface="Menlo"/>
                <a:ea typeface="宋体" panose="02010600030101010101" pitchFamily="2" charset="-122"/>
                <a:cs typeface="宋体" panose="02010600030101010101" pitchFamily="2" charset="-122"/>
              </a:rPr>
              <a:t> _address</a:t>
            </a:r>
            <a:r>
              <a:rPr lang="en-US" altLang="zh-CN" sz="2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800" dirty="0">
                <a:solidFill>
                  <a:srgbClr val="32BA89"/>
                </a:solidFill>
                <a:effectLst/>
                <a:highlight>
                  <a:srgbClr val="222336"/>
                </a:highlight>
                <a:latin typeface="Menlo"/>
                <a:ea typeface="宋体" panose="02010600030101010101" pitchFamily="2" charset="-122"/>
                <a:cs typeface="宋体" panose="02010600030101010101" pitchFamily="2" charset="-122"/>
              </a:rPr>
              <a:t>public</a:t>
            </a:r>
            <a:r>
              <a:rPr lang="en-US" altLang="zh-CN" sz="2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8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2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800" dirty="0">
                <a:solidFill>
                  <a:srgbClr val="007AA6"/>
                </a:solidFill>
                <a:effectLst/>
                <a:highlight>
                  <a:srgbClr val="222336"/>
                </a:highlight>
                <a:latin typeface="Menlo"/>
                <a:ea typeface="宋体" panose="02010600030101010101" pitchFamily="2" charset="-122"/>
                <a:cs typeface="宋体" panose="02010600030101010101" pitchFamily="2" charset="-122"/>
              </a:rPr>
              <a:t>require</a:t>
            </a:r>
            <a:r>
              <a:rPr lang="en-US" altLang="zh-CN" sz="2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800" dirty="0" err="1">
                <a:solidFill>
                  <a:srgbClr val="007AA6"/>
                </a:solidFill>
                <a:effectLst/>
                <a:highlight>
                  <a:srgbClr val="222336"/>
                </a:highlight>
                <a:latin typeface="Menlo"/>
                <a:ea typeface="宋体" panose="02010600030101010101" pitchFamily="2" charset="-122"/>
                <a:cs typeface="宋体" panose="02010600030101010101" pitchFamily="2" charset="-122"/>
              </a:rPr>
              <a:t>msg</a:t>
            </a:r>
            <a:r>
              <a:rPr lang="en-US" altLang="zh-CN" sz="2800" dirty="0" err="1">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800" dirty="0" err="1">
                <a:solidFill>
                  <a:srgbClr val="BABBCC"/>
                </a:solidFill>
                <a:effectLst/>
                <a:highlight>
                  <a:srgbClr val="222336"/>
                </a:highlight>
                <a:latin typeface="Menlo"/>
                <a:ea typeface="宋体" panose="02010600030101010101" pitchFamily="2" charset="-122"/>
                <a:cs typeface="宋体" panose="02010600030101010101" pitchFamily="2" charset="-122"/>
              </a:rPr>
              <a:t>sender</a:t>
            </a:r>
            <a:r>
              <a:rPr lang="en-US" altLang="zh-CN" sz="2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800" dirty="0">
                <a:solidFill>
                  <a:srgbClr val="BABBCC"/>
                </a:solidFill>
                <a:effectLst/>
                <a:highlight>
                  <a:srgbClr val="222336"/>
                </a:highlight>
                <a:latin typeface="Menlo"/>
                <a:ea typeface="宋体" panose="02010600030101010101" pitchFamily="2" charset="-122"/>
                <a:cs typeface="宋体" panose="02010600030101010101" pitchFamily="2" charset="-122"/>
              </a:rPr>
              <a:t> Seller</a:t>
            </a:r>
            <a:r>
              <a:rPr lang="en-US" altLang="zh-CN" sz="2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800" dirty="0">
                <a:solidFill>
                  <a:srgbClr val="CE9178"/>
                </a:solidFill>
                <a:effectLst/>
                <a:highlight>
                  <a:srgbClr val="222336"/>
                </a:highlight>
                <a:latin typeface="Menlo"/>
                <a:ea typeface="宋体" panose="02010600030101010101" pitchFamily="2" charset="-122"/>
                <a:cs typeface="宋体" panose="02010600030101010101" pitchFamily="2" charset="-122"/>
              </a:rPr>
              <a:t>"Only Seller can add buyer."</a:t>
            </a:r>
            <a:r>
              <a:rPr lang="en-US" altLang="zh-CN" sz="2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8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2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800" dirty="0" err="1">
                <a:solidFill>
                  <a:srgbClr val="BABBCC"/>
                </a:solidFill>
                <a:effectLst/>
                <a:highlight>
                  <a:srgbClr val="222336"/>
                </a:highlight>
                <a:latin typeface="Menlo"/>
                <a:ea typeface="宋体" panose="02010600030101010101" pitchFamily="2" charset="-122"/>
                <a:cs typeface="宋体" panose="02010600030101010101" pitchFamily="2" charset="-122"/>
              </a:rPr>
              <a:t>buyers</a:t>
            </a:r>
            <a:r>
              <a:rPr lang="en-US" altLang="zh-CN" sz="2800" dirty="0" err="1">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800" dirty="0" err="1">
                <a:solidFill>
                  <a:srgbClr val="BABBCC"/>
                </a:solidFill>
                <a:effectLst/>
                <a:highlight>
                  <a:srgbClr val="222336"/>
                </a:highlight>
                <a:latin typeface="Menlo"/>
                <a:ea typeface="宋体" panose="02010600030101010101" pitchFamily="2" charset="-122"/>
                <a:cs typeface="宋体" panose="02010600030101010101" pitchFamily="2" charset="-122"/>
              </a:rPr>
              <a:t>push</a:t>
            </a:r>
            <a:r>
              <a:rPr lang="en-US" altLang="zh-CN" sz="2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800" dirty="0">
                <a:solidFill>
                  <a:srgbClr val="BABBCC"/>
                </a:solidFill>
                <a:effectLst/>
                <a:highlight>
                  <a:srgbClr val="222336"/>
                </a:highlight>
                <a:latin typeface="Menlo"/>
                <a:ea typeface="宋体" panose="02010600030101010101" pitchFamily="2" charset="-122"/>
                <a:cs typeface="宋体" panose="02010600030101010101" pitchFamily="2" charset="-122"/>
              </a:rPr>
              <a:t>Buyer</a:t>
            </a:r>
            <a:r>
              <a:rPr lang="en-US" altLang="zh-CN" sz="2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800" dirty="0" err="1">
                <a:solidFill>
                  <a:srgbClr val="BABBCC"/>
                </a:solidFill>
                <a:effectLst/>
                <a:highlight>
                  <a:srgbClr val="222336"/>
                </a:highlight>
                <a:latin typeface="Menlo"/>
                <a:ea typeface="宋体" panose="02010600030101010101" pitchFamily="2" charset="-122"/>
                <a:cs typeface="宋体" panose="02010600030101010101" pitchFamily="2" charset="-122"/>
              </a:rPr>
              <a:t>buyers</a:t>
            </a:r>
            <a:r>
              <a:rPr lang="en-US" altLang="zh-CN" sz="2800" dirty="0" err="1">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800" dirty="0" err="1">
                <a:solidFill>
                  <a:srgbClr val="BABBCC"/>
                </a:solidFill>
                <a:effectLst/>
                <a:highlight>
                  <a:srgbClr val="222336"/>
                </a:highlight>
                <a:latin typeface="Menlo"/>
                <a:ea typeface="宋体" panose="02010600030101010101" pitchFamily="2" charset="-122"/>
                <a:cs typeface="宋体" panose="02010600030101010101" pitchFamily="2" charset="-122"/>
              </a:rPr>
              <a:t>length</a:t>
            </a:r>
            <a:r>
              <a:rPr lang="en-US" altLang="zh-CN" sz="2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800" dirty="0">
                <a:solidFill>
                  <a:srgbClr val="BABBCC"/>
                </a:solidFill>
                <a:effectLst/>
                <a:highlight>
                  <a:srgbClr val="222336"/>
                </a:highlight>
                <a:latin typeface="Menlo"/>
                <a:ea typeface="宋体" panose="02010600030101010101" pitchFamily="2" charset="-122"/>
                <a:cs typeface="宋体" panose="02010600030101010101" pitchFamily="2" charset="-122"/>
              </a:rPr>
              <a:t> _address</a:t>
            </a:r>
            <a:r>
              <a:rPr lang="en-US" altLang="zh-CN" sz="2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800" dirty="0">
                <a:solidFill>
                  <a:srgbClr val="569CD6"/>
                </a:solidFill>
                <a:effectLst/>
                <a:highlight>
                  <a:srgbClr val="222336"/>
                </a:highlight>
                <a:latin typeface="Menlo"/>
                <a:ea typeface="宋体" panose="02010600030101010101" pitchFamily="2" charset="-122"/>
                <a:cs typeface="宋体" panose="02010600030101010101" pitchFamily="2" charset="-122"/>
              </a:rPr>
              <a:t>true</a:t>
            </a:r>
            <a:r>
              <a:rPr lang="en-US" altLang="zh-CN" sz="2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800" dirty="0">
                <a:solidFill>
                  <a:srgbClr val="B5CEA8"/>
                </a:solidFill>
                <a:effectLst/>
                <a:highlight>
                  <a:srgbClr val="222336"/>
                </a:highlight>
                <a:latin typeface="Menlo"/>
                <a:ea typeface="宋体" panose="02010600030101010101" pitchFamily="2" charset="-122"/>
                <a:cs typeface="宋体" panose="02010600030101010101" pitchFamily="2" charset="-122"/>
              </a:rPr>
              <a:t>0</a:t>
            </a:r>
            <a:r>
              <a:rPr lang="en-US" altLang="zh-CN" sz="2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8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2800" kern="0" dirty="0">
                <a:solidFill>
                  <a:srgbClr val="BABBCC"/>
                </a:solidFill>
                <a:effectLst/>
                <a:latin typeface="Menlo"/>
                <a:ea typeface="宋体" panose="02010600030101010101" pitchFamily="2" charset="-122"/>
              </a:rPr>
              <a:t>    </a:t>
            </a:r>
            <a:r>
              <a:rPr lang="en-US" altLang="zh-CN" sz="2800" kern="0" dirty="0">
                <a:solidFill>
                  <a:srgbClr val="DCDCDC"/>
                </a:solidFill>
                <a:effectLst/>
                <a:latin typeface="Menlo"/>
                <a:ea typeface="宋体" panose="02010600030101010101" pitchFamily="2" charset="-122"/>
              </a:rPr>
              <a:t>}</a:t>
            </a:r>
            <a:r>
              <a:rPr lang="en-US" altLang="zh-CN" sz="2800" kern="0" dirty="0">
                <a:solidFill>
                  <a:srgbClr val="BABBCC"/>
                </a:solidFill>
                <a:effectLst/>
                <a:latin typeface="Menlo"/>
                <a:ea typeface="宋体" panose="02010600030101010101" pitchFamily="2" charset="-122"/>
              </a:rPr>
              <a:t> </a:t>
            </a:r>
            <a:endParaRPr lang="zh-CN" altLang="en-US" sz="2800" dirty="0"/>
          </a:p>
        </p:txBody>
      </p:sp>
    </p:spTree>
    <p:extLst>
      <p:ext uri="{BB962C8B-B14F-4D97-AF65-F5344CB8AC3E}">
        <p14:creationId xmlns:p14="http://schemas.microsoft.com/office/powerpoint/2010/main" val="3909263749"/>
      </p:ext>
    </p:extLst>
  </p:cSld>
  <p:clrMapOvr>
    <a:masterClrMapping/>
  </p:clrMapOvr>
  <p:transition spd="slow">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在</a:t>
              </a:r>
              <a:r>
                <a:rPr lang="en-US" altLang="zh-CN" sz="4000" b="1" dirty="0">
                  <a:solidFill>
                    <a:schemeClr val="bg1"/>
                  </a:solidFill>
                  <a:latin typeface="+mj-ea"/>
                </a:rPr>
                <a:t>Remix IDE</a:t>
              </a:r>
              <a:r>
                <a:rPr lang="zh-CN" altLang="en-US" sz="4000" b="1" dirty="0">
                  <a:solidFill>
                    <a:schemeClr val="bg1"/>
                  </a:solidFill>
                  <a:latin typeface="+mj-ea"/>
                </a:rPr>
                <a:t>中创建工作空间和智能合约文件</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323474" y="1366880"/>
            <a:ext cx="8734926" cy="923330"/>
          </a:xfrm>
          <a:prstGeom prst="rect">
            <a:avLst/>
          </a:prstGeom>
          <a:noFill/>
        </p:spPr>
        <p:txBody>
          <a:bodyPr wrap="square" rtlCol="0">
            <a:spAutoFit/>
          </a:bodyPr>
          <a:lstStyle/>
          <a:p>
            <a:r>
              <a:rPr lang="zh-CN" altLang="en-US" b="1" dirty="0">
                <a:solidFill>
                  <a:schemeClr val="bg1"/>
                </a:solidFill>
                <a:latin typeface="+mj-ea"/>
                <a:ea typeface="+mj-ea"/>
                <a:cs typeface="+mj-cs"/>
              </a:rPr>
              <a:t>在本智能合约中，卖家将可以通过调用函数来增加，减少或直接更新某件商品的库存数量，可通过如下三个函数实现，三个函数都只需要卖家输入货物的编号和增加</a:t>
            </a:r>
            <a:r>
              <a:rPr lang="en-US" altLang="zh-CN" b="1" dirty="0">
                <a:solidFill>
                  <a:schemeClr val="bg1"/>
                </a:solidFill>
                <a:latin typeface="+mj-ea"/>
                <a:ea typeface="+mj-ea"/>
                <a:cs typeface="+mj-cs"/>
              </a:rPr>
              <a:t>/</a:t>
            </a:r>
            <a:r>
              <a:rPr lang="zh-CN" altLang="en-US" b="1" dirty="0">
                <a:solidFill>
                  <a:schemeClr val="bg1"/>
                </a:solidFill>
                <a:latin typeface="+mj-ea"/>
                <a:ea typeface="+mj-ea"/>
                <a:cs typeface="+mj-cs"/>
              </a:rPr>
              <a:t>减少</a:t>
            </a:r>
            <a:r>
              <a:rPr lang="en-US" altLang="zh-CN" b="1" dirty="0">
                <a:solidFill>
                  <a:schemeClr val="bg1"/>
                </a:solidFill>
                <a:latin typeface="+mj-ea"/>
                <a:ea typeface="+mj-ea"/>
                <a:cs typeface="+mj-cs"/>
              </a:rPr>
              <a:t>/</a:t>
            </a:r>
            <a:r>
              <a:rPr lang="zh-CN" altLang="en-US" b="1" dirty="0">
                <a:solidFill>
                  <a:schemeClr val="bg1"/>
                </a:solidFill>
                <a:latin typeface="+mj-ea"/>
                <a:ea typeface="+mj-ea"/>
                <a:cs typeface="+mj-cs"/>
              </a:rPr>
              <a:t>更新的库存量：</a:t>
            </a:r>
          </a:p>
        </p:txBody>
      </p:sp>
      <p:sp>
        <p:nvSpPr>
          <p:cNvPr id="8" name="文本框 7">
            <a:extLst>
              <a:ext uri="{FF2B5EF4-FFF2-40B4-BE49-F238E27FC236}">
                <a16:creationId xmlns:a16="http://schemas.microsoft.com/office/drawing/2014/main" id="{D697FC90-F4DE-EB46-1774-7638178A3B4B}"/>
              </a:ext>
            </a:extLst>
          </p:cNvPr>
          <p:cNvSpPr txBox="1"/>
          <p:nvPr/>
        </p:nvSpPr>
        <p:spPr>
          <a:xfrm>
            <a:off x="363955" y="2333685"/>
            <a:ext cx="6093994" cy="4524315"/>
          </a:xfrm>
          <a:prstGeom prst="rect">
            <a:avLst/>
          </a:prstGeom>
          <a:noFill/>
        </p:spPr>
        <p:txBody>
          <a:bodyPr wrap="square">
            <a:spAutoFit/>
          </a:bodyPr>
          <a:lstStyle/>
          <a:p>
            <a:r>
              <a:rPr lang="en-US" altLang="zh-CN" sz="1800" dirty="0">
                <a:solidFill>
                  <a:srgbClr val="569CD6"/>
                </a:solidFill>
                <a:effectLst/>
                <a:highlight>
                  <a:srgbClr val="222336"/>
                </a:highlight>
                <a:latin typeface="Menlo"/>
                <a:ea typeface="宋体" panose="02010600030101010101" pitchFamily="2" charset="-122"/>
                <a:cs typeface="宋体" panose="02010600030101010101" pitchFamily="2" charset="-122"/>
              </a:rPr>
              <a:t>function</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increaseItemQuantity</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569CD6"/>
                </a:solidFill>
                <a:effectLst/>
                <a:highlight>
                  <a:srgbClr val="222336"/>
                </a:highlight>
                <a:latin typeface="Menlo"/>
                <a:ea typeface="宋体" panose="02010600030101010101" pitchFamily="2" charset="-122"/>
                <a:cs typeface="宋体" panose="02010600030101010101" pitchFamily="2" charset="-122"/>
              </a:rPr>
              <a:t>uint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_id</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err="1">
                <a:solidFill>
                  <a:srgbClr val="569CD6"/>
                </a:solidFill>
                <a:effectLst/>
                <a:highlight>
                  <a:srgbClr val="222336"/>
                </a:highlight>
                <a:latin typeface="Menlo"/>
                <a:ea typeface="宋体" panose="02010600030101010101" pitchFamily="2" charset="-122"/>
                <a:cs typeface="宋体" panose="02010600030101010101" pitchFamily="2" charset="-122"/>
              </a:rPr>
              <a:t>uint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_</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increaseBy</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32BA89"/>
                </a:solidFill>
                <a:effectLst/>
                <a:highlight>
                  <a:srgbClr val="222336"/>
                </a:highlight>
                <a:latin typeface="Menlo"/>
                <a:ea typeface="宋体" panose="02010600030101010101" pitchFamily="2" charset="-122"/>
                <a:cs typeface="宋体" panose="02010600030101010101" pitchFamily="2" charset="-122"/>
              </a:rPr>
              <a:t>public</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007AA6"/>
                </a:solidFill>
                <a:effectLst/>
                <a:highlight>
                  <a:srgbClr val="222336"/>
                </a:highlight>
                <a:latin typeface="Menlo"/>
                <a:ea typeface="宋体" panose="02010600030101010101" pitchFamily="2" charset="-122"/>
                <a:cs typeface="宋体" panose="02010600030101010101" pitchFamily="2" charset="-122"/>
              </a:rPr>
              <a:t>require</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007AA6"/>
                </a:solidFill>
                <a:effectLst/>
                <a:highlight>
                  <a:srgbClr val="222336"/>
                </a:highlight>
                <a:latin typeface="Menlo"/>
                <a:ea typeface="宋体" panose="02010600030101010101" pitchFamily="2" charset="-122"/>
                <a:cs typeface="宋体" panose="02010600030101010101" pitchFamily="2" charset="-122"/>
              </a:rPr>
              <a:t>msg</a:t>
            </a:r>
            <a:r>
              <a:rPr lang="en-US" altLang="zh-CN" sz="1800" dirty="0" err="1">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sender</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Seller</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CE9178"/>
                </a:solidFill>
                <a:effectLst/>
                <a:highlight>
                  <a:srgbClr val="222336"/>
                </a:highlight>
                <a:latin typeface="Menlo"/>
                <a:ea typeface="宋体" panose="02010600030101010101" pitchFamily="2" charset="-122"/>
                <a:cs typeface="宋体" panose="02010600030101010101" pitchFamily="2" charset="-122"/>
              </a:rPr>
              <a:t>"Only Seller can manage items"</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007AA6"/>
                </a:solidFill>
                <a:effectLst/>
                <a:highlight>
                  <a:srgbClr val="222336"/>
                </a:highlight>
                <a:latin typeface="Menlo"/>
                <a:ea typeface="宋体" panose="02010600030101010101" pitchFamily="2" charset="-122"/>
                <a:cs typeface="宋体" panose="02010600030101010101" pitchFamily="2" charset="-122"/>
              </a:rPr>
              <a:t>require</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_id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&lt;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items</a:t>
            </a:r>
            <a:r>
              <a:rPr lang="en-US" altLang="zh-CN" sz="1800" dirty="0" err="1">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length</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CE9178"/>
                </a:solidFill>
                <a:effectLst/>
                <a:highlight>
                  <a:srgbClr val="222336"/>
                </a:highlight>
                <a:latin typeface="Menlo"/>
                <a:ea typeface="宋体" panose="02010600030101010101" pitchFamily="2" charset="-122"/>
                <a:cs typeface="宋体" panose="02010600030101010101" pitchFamily="2" charset="-122"/>
              </a:rPr>
              <a:t>"Item does not exist."</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items</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_id</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amount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_</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increaseBy</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569CD6"/>
                </a:solidFill>
                <a:effectLst/>
                <a:highlight>
                  <a:srgbClr val="222336"/>
                </a:highlight>
                <a:latin typeface="Menlo"/>
                <a:ea typeface="宋体" panose="02010600030101010101" pitchFamily="2" charset="-122"/>
                <a:cs typeface="宋体" panose="02010600030101010101" pitchFamily="2" charset="-122"/>
              </a:rPr>
              <a:t>function</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decreaseItemQuantity</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569CD6"/>
                </a:solidFill>
                <a:effectLst/>
                <a:highlight>
                  <a:srgbClr val="222336"/>
                </a:highlight>
                <a:latin typeface="Menlo"/>
                <a:ea typeface="宋体" panose="02010600030101010101" pitchFamily="2" charset="-122"/>
                <a:cs typeface="宋体" panose="02010600030101010101" pitchFamily="2" charset="-122"/>
              </a:rPr>
              <a:t>uint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_id</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err="1">
                <a:solidFill>
                  <a:srgbClr val="569CD6"/>
                </a:solidFill>
                <a:effectLst/>
                <a:highlight>
                  <a:srgbClr val="222336"/>
                </a:highlight>
                <a:latin typeface="Menlo"/>
                <a:ea typeface="宋体" panose="02010600030101010101" pitchFamily="2" charset="-122"/>
                <a:cs typeface="宋体" panose="02010600030101010101" pitchFamily="2" charset="-122"/>
              </a:rPr>
              <a:t>uint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_</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decreaseBy</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32BA89"/>
                </a:solidFill>
                <a:effectLst/>
                <a:highlight>
                  <a:srgbClr val="222336"/>
                </a:highlight>
                <a:latin typeface="Menlo"/>
                <a:ea typeface="宋体" panose="02010600030101010101" pitchFamily="2" charset="-122"/>
                <a:cs typeface="宋体" panose="02010600030101010101" pitchFamily="2" charset="-122"/>
              </a:rPr>
              <a:t>public</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007AA6"/>
                </a:solidFill>
                <a:effectLst/>
                <a:highlight>
                  <a:srgbClr val="222336"/>
                </a:highlight>
                <a:latin typeface="Menlo"/>
                <a:ea typeface="宋体" panose="02010600030101010101" pitchFamily="2" charset="-122"/>
                <a:cs typeface="宋体" panose="02010600030101010101" pitchFamily="2" charset="-122"/>
              </a:rPr>
              <a:t>require</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007AA6"/>
                </a:solidFill>
                <a:effectLst/>
                <a:highlight>
                  <a:srgbClr val="222336"/>
                </a:highlight>
                <a:latin typeface="Menlo"/>
                <a:ea typeface="宋体" panose="02010600030101010101" pitchFamily="2" charset="-122"/>
                <a:cs typeface="宋体" panose="02010600030101010101" pitchFamily="2" charset="-122"/>
              </a:rPr>
              <a:t>msg</a:t>
            </a:r>
            <a:r>
              <a:rPr lang="en-US" altLang="zh-CN" sz="1800" dirty="0" err="1">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sender</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Seller</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CE9178"/>
                </a:solidFill>
                <a:effectLst/>
                <a:highlight>
                  <a:srgbClr val="222336"/>
                </a:highlight>
                <a:latin typeface="Menlo"/>
                <a:ea typeface="宋体" panose="02010600030101010101" pitchFamily="2" charset="-122"/>
                <a:cs typeface="宋体" panose="02010600030101010101" pitchFamily="2" charset="-122"/>
              </a:rPr>
              <a:t>"Only Seller can manage items"</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007AA6"/>
                </a:solidFill>
                <a:effectLst/>
                <a:highlight>
                  <a:srgbClr val="222336"/>
                </a:highlight>
                <a:latin typeface="Menlo"/>
                <a:ea typeface="宋体" panose="02010600030101010101" pitchFamily="2" charset="-122"/>
                <a:cs typeface="宋体" panose="02010600030101010101" pitchFamily="2" charset="-122"/>
              </a:rPr>
              <a:t>require</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_id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&lt;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items</a:t>
            </a:r>
            <a:r>
              <a:rPr lang="en-US" altLang="zh-CN" sz="1800" dirty="0" err="1">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length</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CE9178"/>
                </a:solidFill>
                <a:effectLst/>
                <a:highlight>
                  <a:srgbClr val="222336"/>
                </a:highlight>
                <a:latin typeface="Menlo"/>
                <a:ea typeface="宋体" panose="02010600030101010101" pitchFamily="2" charset="-122"/>
                <a:cs typeface="宋体" panose="02010600030101010101" pitchFamily="2" charset="-122"/>
              </a:rPr>
              <a:t>"Item does not exist."</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007AA6"/>
                </a:solidFill>
                <a:effectLst/>
                <a:highlight>
                  <a:srgbClr val="222336"/>
                </a:highlight>
                <a:latin typeface="Menlo"/>
                <a:ea typeface="宋体" panose="02010600030101010101" pitchFamily="2" charset="-122"/>
                <a:cs typeface="宋体" panose="02010600030101010101" pitchFamily="2" charset="-122"/>
              </a:rPr>
              <a:t>require</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items</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_id</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amount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&gt;=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_</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decreaseBy</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CE9178"/>
                </a:solidFill>
                <a:effectLst/>
                <a:highlight>
                  <a:srgbClr val="222336"/>
                </a:highlight>
                <a:latin typeface="Menlo"/>
                <a:ea typeface="宋体" panose="02010600030101010101" pitchFamily="2" charset="-122"/>
                <a:cs typeface="宋体" panose="02010600030101010101" pitchFamily="2" charset="-122"/>
              </a:rPr>
              <a:t>"Quantity would become negative."</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items</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_id</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amount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_</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decreaseBy</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pPr indent="292100"/>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F0AC7127-AB2F-B68B-0B34-AE80A2D1ABBD}"/>
              </a:ext>
            </a:extLst>
          </p:cNvPr>
          <p:cNvSpPr txBox="1"/>
          <p:nvPr/>
        </p:nvSpPr>
        <p:spPr>
          <a:xfrm>
            <a:off x="6096000" y="2333685"/>
            <a:ext cx="6093994" cy="2031325"/>
          </a:xfrm>
          <a:prstGeom prst="rect">
            <a:avLst/>
          </a:prstGeom>
          <a:noFill/>
        </p:spPr>
        <p:txBody>
          <a:bodyPr wrap="square">
            <a:spAutoFit/>
          </a:bodyPr>
          <a:lstStyle/>
          <a:p>
            <a:r>
              <a:rPr lang="en-US" altLang="zh-CN" sz="1800" dirty="0">
                <a:solidFill>
                  <a:srgbClr val="569CD6"/>
                </a:solidFill>
                <a:effectLst/>
                <a:highlight>
                  <a:srgbClr val="222336"/>
                </a:highlight>
                <a:latin typeface="Menlo"/>
                <a:ea typeface="宋体" panose="02010600030101010101" pitchFamily="2" charset="-122"/>
                <a:cs typeface="宋体" panose="02010600030101010101" pitchFamily="2" charset="-122"/>
              </a:rPr>
              <a:t>function</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updateItemQuantity</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569CD6"/>
                </a:solidFill>
                <a:effectLst/>
                <a:highlight>
                  <a:srgbClr val="222336"/>
                </a:highlight>
                <a:latin typeface="Menlo"/>
                <a:ea typeface="宋体" panose="02010600030101010101" pitchFamily="2" charset="-122"/>
                <a:cs typeface="宋体" panose="02010600030101010101" pitchFamily="2" charset="-122"/>
              </a:rPr>
              <a:t>uint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_id</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err="1">
                <a:solidFill>
                  <a:srgbClr val="569CD6"/>
                </a:solidFill>
                <a:effectLst/>
                <a:highlight>
                  <a:srgbClr val="222336"/>
                </a:highlight>
                <a:latin typeface="Menlo"/>
                <a:ea typeface="宋体" panose="02010600030101010101" pitchFamily="2" charset="-122"/>
                <a:cs typeface="宋体" panose="02010600030101010101" pitchFamily="2" charset="-122"/>
              </a:rPr>
              <a:t>uint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_</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newQuantity</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32BA89"/>
                </a:solidFill>
                <a:effectLst/>
                <a:highlight>
                  <a:srgbClr val="222336"/>
                </a:highlight>
                <a:latin typeface="Menlo"/>
                <a:ea typeface="宋体" panose="02010600030101010101" pitchFamily="2" charset="-122"/>
                <a:cs typeface="宋体" panose="02010600030101010101" pitchFamily="2" charset="-122"/>
              </a:rPr>
              <a:t>public</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007AA6"/>
                </a:solidFill>
                <a:effectLst/>
                <a:highlight>
                  <a:srgbClr val="222336"/>
                </a:highlight>
                <a:latin typeface="Menlo"/>
                <a:ea typeface="宋体" panose="02010600030101010101" pitchFamily="2" charset="-122"/>
                <a:cs typeface="宋体" panose="02010600030101010101" pitchFamily="2" charset="-122"/>
              </a:rPr>
              <a:t>require</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_id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&lt;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items</a:t>
            </a:r>
            <a:r>
              <a:rPr lang="en-US" altLang="zh-CN" sz="1800" dirty="0" err="1">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length</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CE9178"/>
                </a:solidFill>
                <a:effectLst/>
                <a:highlight>
                  <a:srgbClr val="222336"/>
                </a:highlight>
                <a:latin typeface="Menlo"/>
                <a:ea typeface="宋体" panose="02010600030101010101" pitchFamily="2" charset="-122"/>
                <a:cs typeface="宋体" panose="02010600030101010101" pitchFamily="2" charset="-122"/>
              </a:rPr>
              <a:t>"Item does not exist."</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007AA6"/>
                </a:solidFill>
                <a:effectLst/>
                <a:highlight>
                  <a:srgbClr val="222336"/>
                </a:highlight>
                <a:latin typeface="Menlo"/>
                <a:ea typeface="宋体" panose="02010600030101010101" pitchFamily="2" charset="-122"/>
                <a:cs typeface="宋体" panose="02010600030101010101" pitchFamily="2" charset="-122"/>
              </a:rPr>
              <a:t>require</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007AA6"/>
                </a:solidFill>
                <a:effectLst/>
                <a:highlight>
                  <a:srgbClr val="222336"/>
                </a:highlight>
                <a:latin typeface="Menlo"/>
                <a:ea typeface="宋体" panose="02010600030101010101" pitchFamily="2" charset="-122"/>
                <a:cs typeface="宋体" panose="02010600030101010101" pitchFamily="2" charset="-122"/>
              </a:rPr>
              <a:t>msg</a:t>
            </a:r>
            <a:r>
              <a:rPr lang="en-US" altLang="zh-CN" sz="1800" dirty="0" err="1">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sender</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Seller</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CE9178"/>
                </a:solidFill>
                <a:effectLst/>
                <a:highlight>
                  <a:srgbClr val="222336"/>
                </a:highlight>
                <a:latin typeface="Menlo"/>
                <a:ea typeface="宋体" panose="02010600030101010101" pitchFamily="2" charset="-122"/>
                <a:cs typeface="宋体" panose="02010600030101010101" pitchFamily="2" charset="-122"/>
              </a:rPr>
              <a:t>"Only Seller can manage items"</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items</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_id</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amount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_</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newQuantity</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E5EED459-6D54-FB88-E521-A1F0E9AE4619}"/>
              </a:ext>
            </a:extLst>
          </p:cNvPr>
          <p:cNvSpPr txBox="1"/>
          <p:nvPr/>
        </p:nvSpPr>
        <p:spPr>
          <a:xfrm>
            <a:off x="6115050" y="4366139"/>
            <a:ext cx="6093994" cy="2585323"/>
          </a:xfrm>
          <a:prstGeom prst="rect">
            <a:avLst/>
          </a:prstGeom>
          <a:noFill/>
        </p:spPr>
        <p:txBody>
          <a:bodyPr wrap="square">
            <a:spAutoFit/>
          </a:bodyPr>
          <a:lstStyle/>
          <a:p>
            <a:r>
              <a:rPr lang="zh-CN" altLang="zh-CN" b="1" dirty="0">
                <a:solidFill>
                  <a:schemeClr val="bg1"/>
                </a:solidFill>
                <a:latin typeface="+mj-ea"/>
                <a:ea typeface="+mj-ea"/>
                <a:cs typeface="+mj-cs"/>
              </a:rPr>
              <a:t>在三个函数</a:t>
            </a:r>
            <a:r>
              <a:rPr lang="en-US" altLang="zh-CN" b="1" dirty="0" err="1">
                <a:solidFill>
                  <a:schemeClr val="bg1"/>
                </a:solidFill>
                <a:latin typeface="+mj-ea"/>
                <a:ea typeface="+mj-ea"/>
                <a:cs typeface="+mj-cs"/>
              </a:rPr>
              <a:t>increaseItemQuantity</a:t>
            </a:r>
            <a:r>
              <a:rPr lang="zh-CN" altLang="zh-CN" b="1" dirty="0">
                <a:solidFill>
                  <a:schemeClr val="bg1"/>
                </a:solidFill>
                <a:latin typeface="+mj-ea"/>
                <a:ea typeface="+mj-ea"/>
                <a:cs typeface="+mj-cs"/>
              </a:rPr>
              <a:t>，</a:t>
            </a:r>
            <a:r>
              <a:rPr lang="en-US" altLang="zh-CN" b="1" dirty="0" err="1">
                <a:solidFill>
                  <a:schemeClr val="bg1"/>
                </a:solidFill>
                <a:latin typeface="+mj-ea"/>
                <a:ea typeface="+mj-ea"/>
                <a:cs typeface="+mj-cs"/>
              </a:rPr>
              <a:t>decreaseItemQuantity</a:t>
            </a:r>
            <a:r>
              <a:rPr lang="zh-CN" altLang="zh-CN" b="1" dirty="0">
                <a:solidFill>
                  <a:schemeClr val="bg1"/>
                </a:solidFill>
                <a:latin typeface="+mj-ea"/>
                <a:ea typeface="+mj-ea"/>
                <a:cs typeface="+mj-cs"/>
              </a:rPr>
              <a:t>和</a:t>
            </a:r>
            <a:r>
              <a:rPr lang="en-US" altLang="zh-CN" b="1" dirty="0" err="1">
                <a:solidFill>
                  <a:schemeClr val="bg1"/>
                </a:solidFill>
                <a:latin typeface="+mj-ea"/>
                <a:ea typeface="+mj-ea"/>
                <a:cs typeface="+mj-cs"/>
              </a:rPr>
              <a:t>updateItemQuantity</a:t>
            </a:r>
            <a:r>
              <a:rPr lang="zh-CN" altLang="zh-CN" b="1" dirty="0">
                <a:solidFill>
                  <a:schemeClr val="bg1"/>
                </a:solidFill>
                <a:latin typeface="+mj-ea"/>
                <a:ea typeface="+mj-ea"/>
                <a:cs typeface="+mj-cs"/>
              </a:rPr>
              <a:t>中，分别使用了增加，减少和直接赋值的方法来修改已有货物列表中的货物库存量。相同的，这三个函数中也加入了</a:t>
            </a:r>
            <a:r>
              <a:rPr lang="en-US" altLang="zh-CN" b="1" dirty="0">
                <a:solidFill>
                  <a:schemeClr val="bg1"/>
                </a:solidFill>
                <a:latin typeface="+mj-ea"/>
                <a:ea typeface="+mj-ea"/>
                <a:cs typeface="+mj-cs"/>
              </a:rPr>
              <a:t>require</a:t>
            </a:r>
            <a:r>
              <a:rPr lang="zh-CN" altLang="zh-CN" b="1" dirty="0">
                <a:solidFill>
                  <a:schemeClr val="bg1"/>
                </a:solidFill>
                <a:latin typeface="+mj-ea"/>
                <a:ea typeface="+mj-ea"/>
                <a:cs typeface="+mj-cs"/>
              </a:rPr>
              <a:t>函数来确定函数调用人的账号身份，并且额外加入了一个判断货品是否存在和一个货品库存是否会变成负数（货品数量减量不应大于当前库存量）的函数。</a:t>
            </a:r>
            <a:r>
              <a:rPr lang="en-US" altLang="zh-CN" b="1" dirty="0">
                <a:solidFill>
                  <a:schemeClr val="bg1"/>
                </a:solidFill>
                <a:latin typeface="+mj-ea"/>
                <a:ea typeface="+mj-ea"/>
                <a:cs typeface="+mj-cs"/>
              </a:rPr>
              <a:t>require</a:t>
            </a:r>
            <a:r>
              <a:rPr lang="zh-CN" altLang="zh-CN" b="1" dirty="0">
                <a:solidFill>
                  <a:schemeClr val="bg1"/>
                </a:solidFill>
                <a:latin typeface="+mj-ea"/>
                <a:ea typeface="+mj-ea"/>
                <a:cs typeface="+mj-cs"/>
              </a:rPr>
              <a:t>函数判断通过后，函数将自动修改列表</a:t>
            </a:r>
            <a:r>
              <a:rPr lang="en-US" altLang="zh-CN" b="1" dirty="0">
                <a:solidFill>
                  <a:schemeClr val="bg1"/>
                </a:solidFill>
                <a:latin typeface="+mj-ea"/>
                <a:ea typeface="+mj-ea"/>
                <a:cs typeface="+mj-cs"/>
              </a:rPr>
              <a:t>Items</a:t>
            </a:r>
            <a:r>
              <a:rPr lang="zh-CN" altLang="zh-CN" b="1" dirty="0">
                <a:solidFill>
                  <a:schemeClr val="bg1"/>
                </a:solidFill>
                <a:latin typeface="+mj-ea"/>
                <a:ea typeface="+mj-ea"/>
                <a:cs typeface="+mj-cs"/>
              </a:rPr>
              <a:t>中对应货物的库存量。</a:t>
            </a:r>
          </a:p>
        </p:txBody>
      </p:sp>
    </p:spTree>
    <p:extLst>
      <p:ext uri="{BB962C8B-B14F-4D97-AF65-F5344CB8AC3E}">
        <p14:creationId xmlns:p14="http://schemas.microsoft.com/office/powerpoint/2010/main" val="1086547560"/>
      </p:ext>
    </p:extLst>
  </p:cSld>
  <p:clrMapOvr>
    <a:masterClrMapping/>
  </p:clrMapOvr>
  <p:transition spd="slow">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96000" y="516235"/>
            <a:ext cx="5603132" cy="923330"/>
          </a:xfrm>
          <a:prstGeom prst="rect">
            <a:avLst/>
          </a:prstGeom>
          <a:noFill/>
        </p:spPr>
        <p:txBody>
          <a:bodyPr wrap="square" lIns="0" tIns="45720" rIns="91440" bIns="45720" rtlCol="0">
            <a:spAutoFit/>
          </a:bodyPr>
          <a:lstStyle/>
          <a:p>
            <a:r>
              <a:rPr lang="en-US" altLang="zh-CN" sz="5400" b="1" dirty="0">
                <a:solidFill>
                  <a:schemeClr val="bg1"/>
                </a:solidFill>
                <a:latin typeface="+mj-lt"/>
                <a:ea typeface="+mj-ea"/>
              </a:rPr>
              <a:t>content</a:t>
            </a:r>
            <a:endParaRPr lang="zh-CN" altLang="en-US" sz="5400" b="1" dirty="0">
              <a:solidFill>
                <a:schemeClr val="bg1"/>
              </a:solidFill>
              <a:latin typeface="+mj-lt"/>
              <a:ea typeface="+mj-ea"/>
            </a:endParaRPr>
          </a:p>
        </p:txBody>
      </p:sp>
      <p:grpSp>
        <p:nvGrpSpPr>
          <p:cNvPr id="9" name="组合 8"/>
          <p:cNvGrpSpPr/>
          <p:nvPr/>
        </p:nvGrpSpPr>
        <p:grpSpPr>
          <a:xfrm>
            <a:off x="6018179" y="1841938"/>
            <a:ext cx="4995991" cy="707886"/>
            <a:chOff x="1442909" y="2645888"/>
            <a:chExt cx="4995991" cy="707886"/>
          </a:xfrm>
        </p:grpSpPr>
        <p:grpSp>
          <p:nvGrpSpPr>
            <p:cNvPr id="5" name="组合 4"/>
            <p:cNvGrpSpPr/>
            <p:nvPr/>
          </p:nvGrpSpPr>
          <p:grpSpPr>
            <a:xfrm>
              <a:off x="2242632" y="2677238"/>
              <a:ext cx="4196268" cy="676536"/>
              <a:chOff x="1292231" y="418450"/>
              <a:chExt cx="4876340" cy="786180"/>
            </a:xfrm>
          </p:grpSpPr>
          <p:sp>
            <p:nvSpPr>
              <p:cNvPr id="6" name="文本框 5"/>
              <p:cNvSpPr txBox="1"/>
              <p:nvPr/>
            </p:nvSpPr>
            <p:spPr>
              <a:xfrm>
                <a:off x="1292231" y="418450"/>
                <a:ext cx="3295074" cy="536486"/>
              </a:xfrm>
              <a:prstGeom prst="rect">
                <a:avLst/>
              </a:prstGeom>
              <a:noFill/>
            </p:spPr>
            <p:txBody>
              <a:bodyPr wrap="square" rtlCol="0">
                <a:spAutoFit/>
                <a:scene3d>
                  <a:camera prst="orthographicFront"/>
                  <a:lightRig rig="threePt" dir="t"/>
                </a:scene3d>
                <a:sp3d contourW="12700"/>
              </a:bodyPr>
              <a:lstStyle/>
              <a:p>
                <a:pPr lvl="0">
                  <a:defRPr/>
                </a:pPr>
                <a:r>
                  <a:rPr lang="zh-CN" altLang="en-US" sz="2400" b="1" dirty="0">
                    <a:solidFill>
                      <a:schemeClr val="bg1"/>
                    </a:solidFill>
                    <a:latin typeface="+mj-ea"/>
                  </a:rPr>
                  <a:t>区块链技术起源</a:t>
                </a:r>
                <a:endParaRPr lang="zh-CN" altLang="en-US" sz="2400" b="1" dirty="0">
                  <a:solidFill>
                    <a:schemeClr val="bg1"/>
                  </a:solidFill>
                  <a:latin typeface="+mj-ea"/>
                  <a:ea typeface="+mj-ea"/>
                </a:endParaRPr>
              </a:p>
            </p:txBody>
          </p:sp>
          <p:sp>
            <p:nvSpPr>
              <p:cNvPr id="7" name="文本框 6"/>
              <p:cNvSpPr txBox="1"/>
              <p:nvPr/>
            </p:nvSpPr>
            <p:spPr>
              <a:xfrm>
                <a:off x="1292231" y="902086"/>
                <a:ext cx="4876340" cy="302544"/>
              </a:xfrm>
              <a:prstGeom prst="rect">
                <a:avLst/>
              </a:prstGeom>
              <a:noFill/>
            </p:spPr>
            <p:txBody>
              <a:bodyPr wrap="square" rtlCol="0">
                <a:spAutoFit/>
                <a:scene3d>
                  <a:camera prst="orthographicFront"/>
                  <a:lightRig rig="threePt" dir="t"/>
                </a:scene3d>
                <a:sp3d contourW="12700"/>
              </a:bodyPr>
              <a:lstStyle/>
              <a:p>
                <a:r>
                  <a:rPr lang="en-US" altLang="zh-CN" sz="1100" dirty="0">
                    <a:solidFill>
                      <a:schemeClr val="bg1"/>
                    </a:solidFill>
                    <a:latin typeface="+mj-ea"/>
                    <a:ea typeface="+mj-ea"/>
                  </a:rPr>
                  <a:t>Origin of Block Chain Technology</a:t>
                </a:r>
              </a:p>
            </p:txBody>
          </p:sp>
        </p:grpSp>
        <p:sp>
          <p:nvSpPr>
            <p:cNvPr id="8" name="文本框 7"/>
            <p:cNvSpPr txBox="1"/>
            <p:nvPr/>
          </p:nvSpPr>
          <p:spPr>
            <a:xfrm>
              <a:off x="1442909" y="2645888"/>
              <a:ext cx="799722" cy="707886"/>
            </a:xfrm>
            <a:prstGeom prst="rect">
              <a:avLst/>
            </a:prstGeom>
            <a:noFill/>
          </p:spPr>
          <p:txBody>
            <a:bodyPr wrap="square" rtlCol="0">
              <a:spAutoFit/>
            </a:bodyPr>
            <a:lstStyle/>
            <a:p>
              <a:r>
                <a:rPr lang="en-US" altLang="zh-CN" sz="4000" b="1" dirty="0">
                  <a:solidFill>
                    <a:schemeClr val="bg1"/>
                  </a:solidFill>
                  <a:latin typeface="+mj-lt"/>
                  <a:cs typeface="Impact" panose="020B0806030902050204" charset="0"/>
                </a:rPr>
                <a:t>01</a:t>
              </a:r>
            </a:p>
          </p:txBody>
        </p:sp>
      </p:grpSp>
      <p:grpSp>
        <p:nvGrpSpPr>
          <p:cNvPr id="10" name="组合 9"/>
          <p:cNvGrpSpPr/>
          <p:nvPr/>
        </p:nvGrpSpPr>
        <p:grpSpPr>
          <a:xfrm>
            <a:off x="6018179" y="2801972"/>
            <a:ext cx="5226995" cy="862347"/>
            <a:chOff x="1442909" y="2645888"/>
            <a:chExt cx="5226995" cy="862347"/>
          </a:xfrm>
        </p:grpSpPr>
        <p:grpSp>
          <p:nvGrpSpPr>
            <p:cNvPr id="11" name="组合 10"/>
            <p:cNvGrpSpPr/>
            <p:nvPr/>
          </p:nvGrpSpPr>
          <p:grpSpPr>
            <a:xfrm>
              <a:off x="2242632" y="2677238"/>
              <a:ext cx="4427272" cy="830997"/>
              <a:chOff x="1292231" y="418450"/>
              <a:chExt cx="5144782" cy="965674"/>
            </a:xfrm>
          </p:grpSpPr>
          <p:sp>
            <p:nvSpPr>
              <p:cNvPr id="13" name="文本框 12"/>
              <p:cNvSpPr txBox="1"/>
              <p:nvPr/>
            </p:nvSpPr>
            <p:spPr>
              <a:xfrm>
                <a:off x="1292231" y="418450"/>
                <a:ext cx="5144782" cy="965674"/>
              </a:xfrm>
              <a:prstGeom prst="rect">
                <a:avLst/>
              </a:prstGeom>
              <a:noFill/>
            </p:spPr>
            <p:txBody>
              <a:bodyPr wrap="square" rtlCol="0">
                <a:spAutoFit/>
                <a:scene3d>
                  <a:camera prst="orthographicFront"/>
                  <a:lightRig rig="threePt" dir="t"/>
                </a:scene3d>
                <a:sp3d contourW="12700"/>
              </a:bodyPr>
              <a:lstStyle/>
              <a:p>
                <a:pPr>
                  <a:defRPr/>
                </a:pPr>
                <a:r>
                  <a:rPr lang="zh-CN" altLang="en-US" sz="2400" b="1" dirty="0">
                    <a:solidFill>
                      <a:schemeClr val="bg1"/>
                    </a:solidFill>
                    <a:latin typeface="+mj-ea"/>
                  </a:rPr>
                  <a:t>区块链技术类型与特征</a:t>
                </a:r>
              </a:p>
              <a:p>
                <a:pPr lvl="0">
                  <a:defRPr/>
                </a:pPr>
                <a:endParaRPr lang="zh-CN" altLang="en-US" sz="2400" b="1" dirty="0">
                  <a:solidFill>
                    <a:schemeClr val="bg1"/>
                  </a:solidFill>
                  <a:latin typeface="+mj-ea"/>
                  <a:ea typeface="+mj-ea"/>
                </a:endParaRPr>
              </a:p>
            </p:txBody>
          </p:sp>
          <p:sp>
            <p:nvSpPr>
              <p:cNvPr id="14" name="文本框 13"/>
              <p:cNvSpPr txBox="1"/>
              <p:nvPr/>
            </p:nvSpPr>
            <p:spPr>
              <a:xfrm>
                <a:off x="1292231" y="902086"/>
                <a:ext cx="4876340" cy="302544"/>
              </a:xfrm>
              <a:prstGeom prst="rect">
                <a:avLst/>
              </a:prstGeom>
              <a:noFill/>
            </p:spPr>
            <p:txBody>
              <a:bodyPr wrap="square" rtlCol="0">
                <a:spAutoFit/>
                <a:scene3d>
                  <a:camera prst="orthographicFront"/>
                  <a:lightRig rig="threePt" dir="t"/>
                </a:scene3d>
                <a:sp3d contourW="12700"/>
              </a:bodyPr>
              <a:lstStyle/>
              <a:p>
                <a:r>
                  <a:rPr lang="en-US" altLang="zh-CN" sz="1100" dirty="0">
                    <a:solidFill>
                      <a:schemeClr val="bg1"/>
                    </a:solidFill>
                    <a:latin typeface="+mj-ea"/>
                    <a:ea typeface="+mj-ea"/>
                  </a:rPr>
                  <a:t>Types and Characteristics of Block Chain Technology</a:t>
                </a:r>
              </a:p>
            </p:txBody>
          </p:sp>
        </p:grpSp>
        <p:sp>
          <p:nvSpPr>
            <p:cNvPr id="12" name="文本框 11"/>
            <p:cNvSpPr txBox="1"/>
            <p:nvPr/>
          </p:nvSpPr>
          <p:spPr>
            <a:xfrm>
              <a:off x="1442909" y="2645888"/>
              <a:ext cx="799722" cy="707886"/>
            </a:xfrm>
            <a:prstGeom prst="rect">
              <a:avLst/>
            </a:prstGeom>
            <a:noFill/>
          </p:spPr>
          <p:txBody>
            <a:bodyPr wrap="square" rtlCol="0">
              <a:spAutoFit/>
            </a:bodyPr>
            <a:lstStyle/>
            <a:p>
              <a:r>
                <a:rPr lang="en-US" altLang="zh-CN" sz="4000" b="1" dirty="0">
                  <a:solidFill>
                    <a:schemeClr val="bg1"/>
                  </a:solidFill>
                  <a:latin typeface="+mj-lt"/>
                  <a:cs typeface="Impact" panose="020B0806030902050204" charset="0"/>
                </a:rPr>
                <a:t>02</a:t>
              </a:r>
            </a:p>
          </p:txBody>
        </p:sp>
      </p:grpSp>
      <p:grpSp>
        <p:nvGrpSpPr>
          <p:cNvPr id="15" name="组合 14"/>
          <p:cNvGrpSpPr/>
          <p:nvPr/>
        </p:nvGrpSpPr>
        <p:grpSpPr>
          <a:xfrm>
            <a:off x="6018180" y="3762006"/>
            <a:ext cx="4995990" cy="707886"/>
            <a:chOff x="1442910" y="2645888"/>
            <a:chExt cx="4995990" cy="707886"/>
          </a:xfrm>
        </p:grpSpPr>
        <p:grpSp>
          <p:nvGrpSpPr>
            <p:cNvPr id="16" name="组合 15"/>
            <p:cNvGrpSpPr/>
            <p:nvPr/>
          </p:nvGrpSpPr>
          <p:grpSpPr>
            <a:xfrm>
              <a:off x="2242632" y="2677238"/>
              <a:ext cx="4196268" cy="676536"/>
              <a:chOff x="1292231" y="418450"/>
              <a:chExt cx="4876340" cy="786180"/>
            </a:xfrm>
          </p:grpSpPr>
          <p:sp>
            <p:nvSpPr>
              <p:cNvPr id="18" name="文本框 17"/>
              <p:cNvSpPr txBox="1"/>
              <p:nvPr/>
            </p:nvSpPr>
            <p:spPr>
              <a:xfrm>
                <a:off x="1292231" y="418450"/>
                <a:ext cx="3810889" cy="536486"/>
              </a:xfrm>
              <a:prstGeom prst="rect">
                <a:avLst/>
              </a:prstGeom>
              <a:noFill/>
            </p:spPr>
            <p:txBody>
              <a:bodyPr wrap="square" rtlCol="0">
                <a:spAutoFit/>
                <a:scene3d>
                  <a:camera prst="orthographicFront"/>
                  <a:lightRig rig="threePt" dir="t"/>
                </a:scene3d>
                <a:sp3d contourW="12700"/>
              </a:bodyPr>
              <a:lstStyle/>
              <a:p>
                <a:pPr lvl="0">
                  <a:defRPr/>
                </a:pPr>
                <a:r>
                  <a:rPr lang="zh-CN" altLang="en-US" sz="2400" b="1" dirty="0">
                    <a:solidFill>
                      <a:schemeClr val="bg1"/>
                    </a:solidFill>
                    <a:latin typeface="+mj-ea"/>
                  </a:rPr>
                  <a:t>区块链技术应用领域</a:t>
                </a:r>
                <a:endParaRPr lang="zh-CN" altLang="en-US" sz="2400" b="1" dirty="0">
                  <a:solidFill>
                    <a:schemeClr val="bg1"/>
                  </a:solidFill>
                  <a:latin typeface="+mj-ea"/>
                  <a:ea typeface="+mj-ea"/>
                </a:endParaRPr>
              </a:p>
            </p:txBody>
          </p:sp>
          <p:sp>
            <p:nvSpPr>
              <p:cNvPr id="19" name="文本框 18"/>
              <p:cNvSpPr txBox="1"/>
              <p:nvPr/>
            </p:nvSpPr>
            <p:spPr>
              <a:xfrm>
                <a:off x="1292231" y="902086"/>
                <a:ext cx="4876340" cy="302544"/>
              </a:xfrm>
              <a:prstGeom prst="rect">
                <a:avLst/>
              </a:prstGeom>
              <a:noFill/>
            </p:spPr>
            <p:txBody>
              <a:bodyPr wrap="square" rtlCol="0">
                <a:spAutoFit/>
                <a:scene3d>
                  <a:camera prst="orthographicFront"/>
                  <a:lightRig rig="threePt" dir="t"/>
                </a:scene3d>
                <a:sp3d contourW="12700"/>
              </a:bodyPr>
              <a:lstStyle/>
              <a:p>
                <a:r>
                  <a:rPr lang="en-US" altLang="zh-CN" sz="1100" dirty="0">
                    <a:solidFill>
                      <a:schemeClr val="bg1"/>
                    </a:solidFill>
                    <a:latin typeface="+mj-ea"/>
                    <a:ea typeface="+mj-ea"/>
                  </a:rPr>
                  <a:t>Application Field of Block Chain Technology</a:t>
                </a:r>
              </a:p>
            </p:txBody>
          </p:sp>
        </p:grpSp>
        <p:sp>
          <p:nvSpPr>
            <p:cNvPr id="17" name="文本框 16"/>
            <p:cNvSpPr txBox="1"/>
            <p:nvPr/>
          </p:nvSpPr>
          <p:spPr>
            <a:xfrm>
              <a:off x="1442910" y="2645888"/>
              <a:ext cx="799722" cy="707886"/>
            </a:xfrm>
            <a:prstGeom prst="rect">
              <a:avLst/>
            </a:prstGeom>
            <a:noFill/>
          </p:spPr>
          <p:txBody>
            <a:bodyPr wrap="square" rtlCol="0">
              <a:spAutoFit/>
            </a:bodyPr>
            <a:lstStyle/>
            <a:p>
              <a:r>
                <a:rPr lang="en-US" altLang="zh-CN" sz="4000" b="1" dirty="0">
                  <a:solidFill>
                    <a:schemeClr val="bg1"/>
                  </a:solidFill>
                  <a:latin typeface="+mj-lt"/>
                  <a:cs typeface="Impact" panose="020B0806030902050204" charset="0"/>
                </a:rPr>
                <a:t>03</a:t>
              </a:r>
            </a:p>
          </p:txBody>
        </p:sp>
      </p:grpSp>
      <p:grpSp>
        <p:nvGrpSpPr>
          <p:cNvPr id="20" name="组合 19"/>
          <p:cNvGrpSpPr/>
          <p:nvPr/>
        </p:nvGrpSpPr>
        <p:grpSpPr>
          <a:xfrm>
            <a:off x="6018179" y="4722040"/>
            <a:ext cx="4995991" cy="707886"/>
            <a:chOff x="1442909" y="2645888"/>
            <a:chExt cx="4995991" cy="707886"/>
          </a:xfrm>
        </p:grpSpPr>
        <p:grpSp>
          <p:nvGrpSpPr>
            <p:cNvPr id="21" name="组合 20"/>
            <p:cNvGrpSpPr/>
            <p:nvPr/>
          </p:nvGrpSpPr>
          <p:grpSpPr>
            <a:xfrm>
              <a:off x="2242632" y="2677238"/>
              <a:ext cx="4196268" cy="676536"/>
              <a:chOff x="1292231" y="418450"/>
              <a:chExt cx="4876340" cy="786180"/>
            </a:xfrm>
          </p:grpSpPr>
          <p:sp>
            <p:nvSpPr>
              <p:cNvPr id="23" name="文本框 22"/>
              <p:cNvSpPr txBox="1"/>
              <p:nvPr/>
            </p:nvSpPr>
            <p:spPr>
              <a:xfrm>
                <a:off x="1292231" y="418450"/>
                <a:ext cx="3957843" cy="536486"/>
              </a:xfrm>
              <a:prstGeom prst="rect">
                <a:avLst/>
              </a:prstGeom>
              <a:noFill/>
            </p:spPr>
            <p:txBody>
              <a:bodyPr wrap="square" rtlCol="0">
                <a:spAutoFit/>
                <a:scene3d>
                  <a:camera prst="orthographicFront"/>
                  <a:lightRig rig="threePt" dir="t"/>
                </a:scene3d>
                <a:sp3d contourW="12700"/>
              </a:bodyPr>
              <a:lstStyle/>
              <a:p>
                <a:pPr lvl="0">
                  <a:defRPr/>
                </a:pPr>
                <a:r>
                  <a:rPr lang="zh-CN" altLang="en-US" sz="2400" b="1" dirty="0">
                    <a:solidFill>
                      <a:schemeClr val="bg1"/>
                    </a:solidFill>
                    <a:latin typeface="+mj-ea"/>
                  </a:rPr>
                  <a:t>区块链技术面临的挑战</a:t>
                </a:r>
                <a:endParaRPr lang="zh-CN" altLang="en-US" sz="2400" b="1" dirty="0">
                  <a:solidFill>
                    <a:schemeClr val="bg1"/>
                  </a:solidFill>
                  <a:latin typeface="+mj-ea"/>
                  <a:ea typeface="+mj-ea"/>
                </a:endParaRPr>
              </a:p>
            </p:txBody>
          </p:sp>
          <p:sp>
            <p:nvSpPr>
              <p:cNvPr id="24" name="文本框 23"/>
              <p:cNvSpPr txBox="1"/>
              <p:nvPr/>
            </p:nvSpPr>
            <p:spPr>
              <a:xfrm>
                <a:off x="1292231" y="902086"/>
                <a:ext cx="4876340" cy="302544"/>
              </a:xfrm>
              <a:prstGeom prst="rect">
                <a:avLst/>
              </a:prstGeom>
              <a:noFill/>
            </p:spPr>
            <p:txBody>
              <a:bodyPr wrap="square" rtlCol="0">
                <a:spAutoFit/>
                <a:scene3d>
                  <a:camera prst="orthographicFront"/>
                  <a:lightRig rig="threePt" dir="t"/>
                </a:scene3d>
                <a:sp3d contourW="12700"/>
              </a:bodyPr>
              <a:lstStyle/>
              <a:p>
                <a:r>
                  <a:rPr lang="en-US" altLang="zh-CN" sz="1100" dirty="0">
                    <a:solidFill>
                      <a:schemeClr val="bg1"/>
                    </a:solidFill>
                    <a:latin typeface="+mj-ea"/>
                    <a:ea typeface="+mj-ea"/>
                  </a:rPr>
                  <a:t>Challenges of Block Chain Technology</a:t>
                </a:r>
              </a:p>
            </p:txBody>
          </p:sp>
        </p:grpSp>
        <p:sp>
          <p:nvSpPr>
            <p:cNvPr id="22" name="文本框 21"/>
            <p:cNvSpPr txBox="1"/>
            <p:nvPr/>
          </p:nvSpPr>
          <p:spPr>
            <a:xfrm>
              <a:off x="1442909" y="2645888"/>
              <a:ext cx="799722" cy="707886"/>
            </a:xfrm>
            <a:prstGeom prst="rect">
              <a:avLst/>
            </a:prstGeom>
            <a:noFill/>
          </p:spPr>
          <p:txBody>
            <a:bodyPr wrap="square" rtlCol="0">
              <a:spAutoFit/>
            </a:bodyPr>
            <a:lstStyle/>
            <a:p>
              <a:r>
                <a:rPr lang="en-US" altLang="zh-CN" sz="4000" b="1" dirty="0">
                  <a:solidFill>
                    <a:schemeClr val="bg1"/>
                  </a:solidFill>
                  <a:latin typeface="+mj-lt"/>
                  <a:cs typeface="Impact" panose="020B0806030902050204" charset="0"/>
                </a:rPr>
                <a:t>04</a:t>
              </a: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在</a:t>
              </a:r>
              <a:r>
                <a:rPr lang="en-US" altLang="zh-CN" sz="4000" b="1" dirty="0">
                  <a:solidFill>
                    <a:schemeClr val="bg1"/>
                  </a:solidFill>
                  <a:latin typeface="+mj-ea"/>
                </a:rPr>
                <a:t>Remix IDE</a:t>
              </a:r>
              <a:r>
                <a:rPr lang="zh-CN" altLang="en-US" sz="4000" b="1" dirty="0">
                  <a:solidFill>
                    <a:schemeClr val="bg1"/>
                  </a:solidFill>
                  <a:latin typeface="+mj-ea"/>
                </a:rPr>
                <a:t>中创建工作空间和智能合约文件</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263316" y="1176165"/>
            <a:ext cx="8734926" cy="646331"/>
          </a:xfrm>
          <a:prstGeom prst="rect">
            <a:avLst/>
          </a:prstGeom>
          <a:noFill/>
        </p:spPr>
        <p:txBody>
          <a:bodyPr wrap="square" rtlCol="0">
            <a:spAutoFit/>
          </a:bodyPr>
          <a:lstStyle/>
          <a:p>
            <a:r>
              <a:rPr lang="zh-CN" altLang="en-US" b="1" dirty="0">
                <a:solidFill>
                  <a:schemeClr val="bg1"/>
                </a:solidFill>
                <a:latin typeface="+mj-ea"/>
                <a:ea typeface="+mj-ea"/>
                <a:cs typeface="+mj-cs"/>
              </a:rPr>
              <a:t>使用</a:t>
            </a:r>
            <a:r>
              <a:rPr lang="en-US" altLang="zh-CN" b="1" dirty="0">
                <a:solidFill>
                  <a:schemeClr val="bg1"/>
                </a:solidFill>
                <a:latin typeface="+mj-ea"/>
                <a:ea typeface="+mj-ea"/>
                <a:cs typeface="+mj-cs"/>
              </a:rPr>
              <a:t>Solidity</a:t>
            </a:r>
            <a:r>
              <a:rPr lang="zh-CN" altLang="en-US" b="1" dirty="0">
                <a:solidFill>
                  <a:schemeClr val="bg1"/>
                </a:solidFill>
                <a:latin typeface="+mj-ea"/>
                <a:ea typeface="+mj-ea"/>
                <a:cs typeface="+mj-cs"/>
              </a:rPr>
              <a:t>编写智能合约时，可直接使用</a:t>
            </a:r>
            <a:r>
              <a:rPr lang="en-US" altLang="zh-CN" b="1" dirty="0">
                <a:solidFill>
                  <a:schemeClr val="bg1"/>
                </a:solidFill>
                <a:latin typeface="+mj-ea"/>
                <a:ea typeface="+mj-ea"/>
                <a:cs typeface="+mj-cs"/>
              </a:rPr>
              <a:t>return</a:t>
            </a:r>
            <a:r>
              <a:rPr lang="zh-CN" altLang="en-US" b="1" dirty="0">
                <a:solidFill>
                  <a:schemeClr val="bg1"/>
                </a:solidFill>
                <a:latin typeface="+mj-ea"/>
                <a:ea typeface="+mj-ea"/>
                <a:cs typeface="+mj-cs"/>
              </a:rPr>
              <a:t>函数输出整个列表。因此，可直接利用</a:t>
            </a:r>
            <a:r>
              <a:rPr lang="en-US" altLang="zh-CN" b="1" dirty="0">
                <a:solidFill>
                  <a:schemeClr val="bg1"/>
                </a:solidFill>
                <a:latin typeface="+mj-ea"/>
                <a:ea typeface="+mj-ea"/>
                <a:cs typeface="+mj-cs"/>
              </a:rPr>
              <a:t>return</a:t>
            </a:r>
            <a:r>
              <a:rPr lang="zh-CN" altLang="en-US" b="1" dirty="0">
                <a:solidFill>
                  <a:schemeClr val="bg1"/>
                </a:solidFill>
                <a:latin typeface="+mj-ea"/>
                <a:ea typeface="+mj-ea"/>
                <a:cs typeface="+mj-cs"/>
              </a:rPr>
              <a:t>函数实现对货物库存，买家列表和订单列表的调用查询：</a:t>
            </a:r>
          </a:p>
        </p:txBody>
      </p:sp>
      <p:sp>
        <p:nvSpPr>
          <p:cNvPr id="7" name="文本框 6">
            <a:extLst>
              <a:ext uri="{FF2B5EF4-FFF2-40B4-BE49-F238E27FC236}">
                <a16:creationId xmlns:a16="http://schemas.microsoft.com/office/drawing/2014/main" id="{9072E032-4961-F8F8-5B7B-75A39FEC8E61}"/>
              </a:ext>
            </a:extLst>
          </p:cNvPr>
          <p:cNvSpPr txBox="1"/>
          <p:nvPr/>
        </p:nvSpPr>
        <p:spPr>
          <a:xfrm>
            <a:off x="1263316" y="4914695"/>
            <a:ext cx="6093994" cy="923330"/>
          </a:xfrm>
          <a:prstGeom prst="rect">
            <a:avLst/>
          </a:prstGeom>
          <a:noFill/>
        </p:spPr>
        <p:txBody>
          <a:bodyPr wrap="square">
            <a:spAutoFit/>
          </a:bodyPr>
          <a:lstStyle/>
          <a:p>
            <a:r>
              <a:rPr lang="zh-CN" altLang="en-US" b="1" dirty="0">
                <a:solidFill>
                  <a:schemeClr val="bg1"/>
                </a:solidFill>
                <a:latin typeface="+mj-ea"/>
                <a:ea typeface="+mj-ea"/>
                <a:cs typeface="+mj-cs"/>
              </a:rPr>
              <a:t>也可以通过在调用函数时输入想要查询的订单编号使函数返回列表中指定位置的某一个元素，来实现查询指定订单的状态：</a:t>
            </a:r>
          </a:p>
        </p:txBody>
      </p:sp>
      <p:sp>
        <p:nvSpPr>
          <p:cNvPr id="4" name="文本框 3">
            <a:extLst>
              <a:ext uri="{FF2B5EF4-FFF2-40B4-BE49-F238E27FC236}">
                <a16:creationId xmlns:a16="http://schemas.microsoft.com/office/drawing/2014/main" id="{BB130F87-A974-739D-6924-FB7E4A9F13B9}"/>
              </a:ext>
            </a:extLst>
          </p:cNvPr>
          <p:cNvSpPr txBox="1"/>
          <p:nvPr/>
        </p:nvSpPr>
        <p:spPr>
          <a:xfrm>
            <a:off x="1175436" y="1859339"/>
            <a:ext cx="6093994" cy="3139321"/>
          </a:xfrm>
          <a:prstGeom prst="rect">
            <a:avLst/>
          </a:prstGeom>
          <a:noFill/>
        </p:spPr>
        <p:txBody>
          <a:bodyPr wrap="square">
            <a:spAutoFit/>
          </a:bodyPr>
          <a:lstStyle/>
          <a:p>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569CD6"/>
                </a:solidFill>
                <a:effectLst/>
                <a:highlight>
                  <a:srgbClr val="222336"/>
                </a:highlight>
                <a:latin typeface="Menlo"/>
                <a:ea typeface="宋体" panose="02010600030101010101" pitchFamily="2" charset="-122"/>
                <a:cs typeface="宋体" panose="02010600030101010101" pitchFamily="2" charset="-122"/>
              </a:rPr>
              <a:t>function</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getAllItems</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32BA89"/>
                </a:solidFill>
                <a:effectLst/>
                <a:highlight>
                  <a:srgbClr val="222336"/>
                </a:highlight>
                <a:latin typeface="Menlo"/>
                <a:ea typeface="宋体" panose="02010600030101010101" pitchFamily="2" charset="-122"/>
                <a:cs typeface="宋体" panose="02010600030101010101" pitchFamily="2" charset="-122"/>
              </a:rPr>
              <a:t>public</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32BA89"/>
                </a:solidFill>
                <a:effectLst/>
                <a:highlight>
                  <a:srgbClr val="222336"/>
                </a:highlight>
                <a:latin typeface="Menlo"/>
                <a:ea typeface="宋体" panose="02010600030101010101" pitchFamily="2" charset="-122"/>
                <a:cs typeface="宋体" panose="02010600030101010101" pitchFamily="2" charset="-122"/>
              </a:rPr>
              <a:t>view</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219451"/>
                </a:solidFill>
                <a:effectLst/>
                <a:highlight>
                  <a:srgbClr val="222336"/>
                </a:highlight>
                <a:latin typeface="Menlo"/>
                <a:ea typeface="宋体" panose="02010600030101010101" pitchFamily="2" charset="-122"/>
                <a:cs typeface="宋体" panose="02010600030101010101" pitchFamily="2" charset="-122"/>
              </a:rPr>
              <a:t>returns</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Item</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9E7E08"/>
                </a:solidFill>
                <a:effectLst/>
                <a:highlight>
                  <a:srgbClr val="222336"/>
                </a:highlight>
                <a:latin typeface="Menlo"/>
                <a:ea typeface="宋体" panose="02010600030101010101" pitchFamily="2" charset="-122"/>
                <a:cs typeface="宋体" panose="02010600030101010101" pitchFamily="2" charset="-122"/>
              </a:rPr>
              <a:t>memory</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219451"/>
                </a:solidFill>
                <a:effectLst/>
                <a:highlight>
                  <a:srgbClr val="222336"/>
                </a:highlight>
                <a:latin typeface="Menlo"/>
                <a:ea typeface="宋体" panose="02010600030101010101" pitchFamily="2" charset="-122"/>
                <a:cs typeface="宋体" panose="02010600030101010101" pitchFamily="2" charset="-122"/>
              </a:rPr>
              <a:t>return</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items</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pPr indent="254000"/>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569CD6"/>
                </a:solidFill>
                <a:effectLst/>
                <a:highlight>
                  <a:srgbClr val="222336"/>
                </a:highlight>
                <a:latin typeface="Menlo"/>
                <a:ea typeface="宋体" panose="02010600030101010101" pitchFamily="2" charset="-122"/>
                <a:cs typeface="宋体" panose="02010600030101010101" pitchFamily="2" charset="-122"/>
              </a:rPr>
              <a:t>function</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getAllBuyers</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32BA89"/>
                </a:solidFill>
                <a:effectLst/>
                <a:highlight>
                  <a:srgbClr val="222336"/>
                </a:highlight>
                <a:latin typeface="Menlo"/>
                <a:ea typeface="宋体" panose="02010600030101010101" pitchFamily="2" charset="-122"/>
                <a:cs typeface="宋体" panose="02010600030101010101" pitchFamily="2" charset="-122"/>
              </a:rPr>
              <a:t>public</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32BA89"/>
                </a:solidFill>
                <a:effectLst/>
                <a:highlight>
                  <a:srgbClr val="222336"/>
                </a:highlight>
                <a:latin typeface="Menlo"/>
                <a:ea typeface="宋体" panose="02010600030101010101" pitchFamily="2" charset="-122"/>
                <a:cs typeface="宋体" panose="02010600030101010101" pitchFamily="2" charset="-122"/>
              </a:rPr>
              <a:t>view</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219451"/>
                </a:solidFill>
                <a:effectLst/>
                <a:highlight>
                  <a:srgbClr val="222336"/>
                </a:highlight>
                <a:latin typeface="Menlo"/>
                <a:ea typeface="宋体" panose="02010600030101010101" pitchFamily="2" charset="-122"/>
                <a:cs typeface="宋体" panose="02010600030101010101" pitchFamily="2" charset="-122"/>
              </a:rPr>
              <a:t>returns</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Buyer</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9E7E08"/>
                </a:solidFill>
                <a:effectLst/>
                <a:highlight>
                  <a:srgbClr val="222336"/>
                </a:highlight>
                <a:latin typeface="Menlo"/>
                <a:ea typeface="宋体" panose="02010600030101010101" pitchFamily="2" charset="-122"/>
                <a:cs typeface="宋体" panose="02010600030101010101" pitchFamily="2" charset="-122"/>
              </a:rPr>
              <a:t>memory</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219451"/>
                </a:solidFill>
                <a:effectLst/>
                <a:highlight>
                  <a:srgbClr val="222336"/>
                </a:highlight>
                <a:latin typeface="Menlo"/>
                <a:ea typeface="宋体" panose="02010600030101010101" pitchFamily="2" charset="-122"/>
                <a:cs typeface="宋体" panose="02010600030101010101" pitchFamily="2" charset="-122"/>
              </a:rPr>
              <a:t>return</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buyers</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569CD6"/>
                </a:solidFill>
                <a:effectLst/>
                <a:highlight>
                  <a:srgbClr val="222336"/>
                </a:highlight>
                <a:latin typeface="Menlo"/>
                <a:ea typeface="宋体" panose="02010600030101010101" pitchFamily="2" charset="-122"/>
                <a:cs typeface="宋体" panose="02010600030101010101" pitchFamily="2" charset="-122"/>
              </a:rPr>
              <a:t>function</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getAllOrders</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32BA89"/>
                </a:solidFill>
                <a:effectLst/>
                <a:highlight>
                  <a:srgbClr val="222336"/>
                </a:highlight>
                <a:latin typeface="Menlo"/>
                <a:ea typeface="宋体" panose="02010600030101010101" pitchFamily="2" charset="-122"/>
                <a:cs typeface="宋体" panose="02010600030101010101" pitchFamily="2" charset="-122"/>
              </a:rPr>
              <a:t>public</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32BA89"/>
                </a:solidFill>
                <a:effectLst/>
                <a:highlight>
                  <a:srgbClr val="222336"/>
                </a:highlight>
                <a:latin typeface="Menlo"/>
                <a:ea typeface="宋体" panose="02010600030101010101" pitchFamily="2" charset="-122"/>
                <a:cs typeface="宋体" panose="02010600030101010101" pitchFamily="2" charset="-122"/>
              </a:rPr>
              <a:t>view</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219451"/>
                </a:solidFill>
                <a:effectLst/>
                <a:highlight>
                  <a:srgbClr val="222336"/>
                </a:highlight>
                <a:latin typeface="Menlo"/>
                <a:ea typeface="宋体" panose="02010600030101010101" pitchFamily="2" charset="-122"/>
                <a:cs typeface="宋体" panose="02010600030101010101" pitchFamily="2" charset="-122"/>
              </a:rPr>
              <a:t>returns</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Order</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9E7E08"/>
                </a:solidFill>
                <a:effectLst/>
                <a:highlight>
                  <a:srgbClr val="222336"/>
                </a:highlight>
                <a:latin typeface="Menlo"/>
                <a:ea typeface="宋体" panose="02010600030101010101" pitchFamily="2" charset="-122"/>
                <a:cs typeface="宋体" panose="02010600030101010101" pitchFamily="2" charset="-122"/>
              </a:rPr>
              <a:t>memory</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219451"/>
                </a:solidFill>
                <a:effectLst/>
                <a:highlight>
                  <a:srgbClr val="222336"/>
                </a:highlight>
                <a:latin typeface="Menlo"/>
                <a:ea typeface="宋体" panose="02010600030101010101" pitchFamily="2" charset="-122"/>
                <a:cs typeface="宋体" panose="02010600030101010101" pitchFamily="2" charset="-122"/>
              </a:rPr>
              <a:t>return</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orders</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endParaRPr lang="zh-CN" altLang="en-US" dirty="0"/>
          </a:p>
        </p:txBody>
      </p:sp>
      <p:sp>
        <p:nvSpPr>
          <p:cNvPr id="8" name="文本框 7">
            <a:extLst>
              <a:ext uri="{FF2B5EF4-FFF2-40B4-BE49-F238E27FC236}">
                <a16:creationId xmlns:a16="http://schemas.microsoft.com/office/drawing/2014/main" id="{A46BED25-5650-52E4-6360-F0923023A328}"/>
              </a:ext>
            </a:extLst>
          </p:cNvPr>
          <p:cNvSpPr txBox="1"/>
          <p:nvPr/>
        </p:nvSpPr>
        <p:spPr>
          <a:xfrm>
            <a:off x="2583782" y="5535942"/>
            <a:ext cx="6093994" cy="1200329"/>
          </a:xfrm>
          <a:prstGeom prst="rect">
            <a:avLst/>
          </a:prstGeom>
          <a:noFill/>
        </p:spPr>
        <p:txBody>
          <a:bodyPr wrap="square">
            <a:spAutoFit/>
          </a:bodyPr>
          <a:lstStyle/>
          <a:p>
            <a:r>
              <a:rPr lang="zh-CN" altLang="zh-CN" sz="1800" dirty="0">
                <a:solidFill>
                  <a:srgbClr val="BABBCC"/>
                </a:solidFill>
                <a:effectLst/>
                <a:highlight>
                  <a:srgbClr val="222336"/>
                </a:highlight>
                <a:latin typeface="宋体" panose="02010600030101010101" pitchFamily="2" charset="-122"/>
                <a:ea typeface="Menlo"/>
                <a:cs typeface="宋体" panose="02010600030101010101" pitchFamily="2" charset="-122"/>
              </a:rPr>
              <a:t> </a:t>
            </a:r>
            <a:r>
              <a:rPr lang="en-US" altLang="zh-CN" sz="1800" dirty="0">
                <a:solidFill>
                  <a:srgbClr val="569CD6"/>
                </a:solidFill>
                <a:effectLst/>
                <a:highlight>
                  <a:srgbClr val="222336"/>
                </a:highlight>
                <a:latin typeface="Menlo"/>
                <a:ea typeface="宋体" panose="02010600030101010101" pitchFamily="2" charset="-122"/>
                <a:cs typeface="宋体" panose="02010600030101010101" pitchFamily="2" charset="-122"/>
              </a:rPr>
              <a:t>function</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getOrderStatus</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569CD6"/>
                </a:solidFill>
                <a:effectLst/>
                <a:highlight>
                  <a:srgbClr val="222336"/>
                </a:highlight>
                <a:latin typeface="Menlo"/>
                <a:ea typeface="宋体" panose="02010600030101010101" pitchFamily="2" charset="-122"/>
                <a:cs typeface="宋体" panose="02010600030101010101" pitchFamily="2" charset="-122"/>
              </a:rPr>
              <a:t>uint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_id</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32BA89"/>
                </a:solidFill>
                <a:effectLst/>
                <a:highlight>
                  <a:srgbClr val="222336"/>
                </a:highlight>
                <a:latin typeface="Menlo"/>
                <a:ea typeface="宋体" panose="02010600030101010101" pitchFamily="2" charset="-122"/>
                <a:cs typeface="宋体" panose="02010600030101010101" pitchFamily="2" charset="-122"/>
              </a:rPr>
              <a:t>public</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32BA89"/>
                </a:solidFill>
                <a:effectLst/>
                <a:highlight>
                  <a:srgbClr val="222336"/>
                </a:highlight>
                <a:latin typeface="Menlo"/>
                <a:ea typeface="宋体" panose="02010600030101010101" pitchFamily="2" charset="-122"/>
                <a:cs typeface="宋体" panose="02010600030101010101" pitchFamily="2" charset="-122"/>
              </a:rPr>
              <a:t>view</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219451"/>
                </a:solidFill>
                <a:effectLst/>
                <a:highlight>
                  <a:srgbClr val="222336"/>
                </a:highlight>
                <a:latin typeface="Menlo"/>
                <a:ea typeface="宋体" panose="02010600030101010101" pitchFamily="2" charset="-122"/>
                <a:cs typeface="宋体" panose="02010600030101010101" pitchFamily="2" charset="-122"/>
              </a:rPr>
              <a:t>returns</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Order </a:t>
            </a:r>
            <a:r>
              <a:rPr lang="en-US" altLang="zh-CN" sz="1800" dirty="0">
                <a:solidFill>
                  <a:srgbClr val="9E7E08"/>
                </a:solidFill>
                <a:effectLst/>
                <a:highlight>
                  <a:srgbClr val="222336"/>
                </a:highlight>
                <a:latin typeface="Menlo"/>
                <a:ea typeface="宋体" panose="02010600030101010101" pitchFamily="2" charset="-122"/>
                <a:cs typeface="宋体" panose="02010600030101010101" pitchFamily="2" charset="-122"/>
              </a:rPr>
              <a:t>memory</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219451"/>
                </a:solidFill>
                <a:effectLst/>
                <a:highlight>
                  <a:srgbClr val="222336"/>
                </a:highlight>
                <a:latin typeface="Menlo"/>
                <a:ea typeface="宋体" panose="02010600030101010101" pitchFamily="2" charset="-122"/>
                <a:cs typeface="宋体" panose="02010600030101010101" pitchFamily="2" charset="-122"/>
              </a:rPr>
              <a:t>return</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orders</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_id</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1800" kern="0" dirty="0">
                <a:solidFill>
                  <a:srgbClr val="BABBCC"/>
                </a:solidFill>
                <a:effectLst/>
                <a:latin typeface="Menlo"/>
                <a:ea typeface="宋体" panose="02010600030101010101" pitchFamily="2" charset="-122"/>
              </a:rPr>
              <a:t>    </a:t>
            </a:r>
            <a:r>
              <a:rPr lang="en-US" altLang="zh-CN" sz="1800" kern="0" dirty="0">
                <a:solidFill>
                  <a:srgbClr val="DCDCDC"/>
                </a:solidFill>
                <a:effectLst/>
                <a:latin typeface="Menlo"/>
                <a:ea typeface="宋体" panose="02010600030101010101" pitchFamily="2" charset="-122"/>
              </a:rPr>
              <a:t>}</a:t>
            </a:r>
            <a:r>
              <a:rPr lang="en-US" altLang="zh-CN" sz="1800" kern="0" dirty="0">
                <a:solidFill>
                  <a:srgbClr val="BABBCC"/>
                </a:solidFill>
                <a:effectLst/>
                <a:latin typeface="Menlo"/>
                <a:ea typeface="宋体" panose="02010600030101010101" pitchFamily="2" charset="-122"/>
              </a:rPr>
              <a:t> </a:t>
            </a:r>
            <a:endParaRPr lang="zh-CN" altLang="en-US" dirty="0"/>
          </a:p>
        </p:txBody>
      </p:sp>
    </p:spTree>
    <p:extLst>
      <p:ext uri="{BB962C8B-B14F-4D97-AF65-F5344CB8AC3E}">
        <p14:creationId xmlns:p14="http://schemas.microsoft.com/office/powerpoint/2010/main" val="3163340290"/>
      </p:ext>
    </p:extLst>
  </p:cSld>
  <p:clrMapOvr>
    <a:masterClrMapping/>
  </p:clrMapOvr>
  <p:transition spd="slow">
    <p:pull/>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在</a:t>
              </a:r>
              <a:r>
                <a:rPr lang="en-US" altLang="zh-CN" sz="4000" b="1" dirty="0">
                  <a:solidFill>
                    <a:schemeClr val="bg1"/>
                  </a:solidFill>
                  <a:latin typeface="+mj-ea"/>
                </a:rPr>
                <a:t>Remix IDE</a:t>
              </a:r>
              <a:r>
                <a:rPr lang="zh-CN" altLang="en-US" sz="4000" b="1" dirty="0">
                  <a:solidFill>
                    <a:schemeClr val="bg1"/>
                  </a:solidFill>
                  <a:latin typeface="+mj-ea"/>
                </a:rPr>
                <a:t>中创建工作空间和智能合约文件</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323474" y="1068451"/>
            <a:ext cx="8734926" cy="1200329"/>
          </a:xfrm>
          <a:prstGeom prst="rect">
            <a:avLst/>
          </a:prstGeom>
          <a:noFill/>
        </p:spPr>
        <p:txBody>
          <a:bodyPr wrap="square" rtlCol="0">
            <a:spAutoFit/>
          </a:bodyPr>
          <a:lstStyle/>
          <a:p>
            <a:r>
              <a:rPr lang="zh-CN" altLang="en-US" b="1" dirty="0">
                <a:solidFill>
                  <a:schemeClr val="bg1"/>
                </a:solidFill>
                <a:latin typeface="+mj-ea"/>
                <a:ea typeface="+mj-ea"/>
                <a:cs typeface="+mj-cs"/>
              </a:rPr>
              <a:t>根据程序设计，创建订单的动作应该由买家完成。因此，在函数中添加了判断调用人账号为买家的</a:t>
            </a:r>
            <a:r>
              <a:rPr lang="en-US" altLang="zh-CN" b="1" dirty="0">
                <a:solidFill>
                  <a:schemeClr val="bg1"/>
                </a:solidFill>
                <a:latin typeface="+mj-ea"/>
                <a:ea typeface="+mj-ea"/>
                <a:cs typeface="+mj-cs"/>
              </a:rPr>
              <a:t>require</a:t>
            </a:r>
            <a:r>
              <a:rPr lang="zh-CN" altLang="en-US" b="1" dirty="0">
                <a:solidFill>
                  <a:schemeClr val="bg1"/>
                </a:solidFill>
                <a:latin typeface="+mj-ea"/>
                <a:ea typeface="+mj-ea"/>
                <a:cs typeface="+mj-cs"/>
              </a:rPr>
              <a:t>函数。同时也添加了判断货物和买家编号是否存在的函数。判断通过后，函数将创建对应的订单</a:t>
            </a:r>
            <a:r>
              <a:rPr lang="en-US" altLang="zh-CN" b="1" dirty="0">
                <a:solidFill>
                  <a:schemeClr val="bg1"/>
                </a:solidFill>
                <a:latin typeface="+mj-ea"/>
                <a:ea typeface="+mj-ea"/>
                <a:cs typeface="+mj-cs"/>
              </a:rPr>
              <a:t>struct</a:t>
            </a:r>
            <a:r>
              <a:rPr lang="zh-CN" altLang="en-US" b="1" dirty="0">
                <a:solidFill>
                  <a:schemeClr val="bg1"/>
                </a:solidFill>
                <a:latin typeface="+mj-ea"/>
                <a:ea typeface="+mj-ea"/>
                <a:cs typeface="+mj-cs"/>
              </a:rPr>
              <a:t>并且更新买家的资料（买家</a:t>
            </a:r>
            <a:r>
              <a:rPr lang="en-US" altLang="zh-CN" b="1" dirty="0">
                <a:solidFill>
                  <a:schemeClr val="bg1"/>
                </a:solidFill>
                <a:latin typeface="+mj-ea"/>
                <a:ea typeface="+mj-ea"/>
                <a:cs typeface="+mj-cs"/>
              </a:rPr>
              <a:t>struct</a:t>
            </a:r>
            <a:r>
              <a:rPr lang="zh-CN" altLang="en-US" b="1" dirty="0">
                <a:solidFill>
                  <a:schemeClr val="bg1"/>
                </a:solidFill>
                <a:latin typeface="+mj-ea"/>
                <a:ea typeface="+mj-ea"/>
                <a:cs typeface="+mj-cs"/>
              </a:rPr>
              <a:t>下的订单总数）：</a:t>
            </a:r>
          </a:p>
        </p:txBody>
      </p:sp>
      <p:sp>
        <p:nvSpPr>
          <p:cNvPr id="7" name="文本框 6">
            <a:extLst>
              <a:ext uri="{FF2B5EF4-FFF2-40B4-BE49-F238E27FC236}">
                <a16:creationId xmlns:a16="http://schemas.microsoft.com/office/drawing/2014/main" id="{9072E032-4961-F8F8-5B7B-75A39FEC8E61}"/>
              </a:ext>
            </a:extLst>
          </p:cNvPr>
          <p:cNvSpPr txBox="1"/>
          <p:nvPr/>
        </p:nvSpPr>
        <p:spPr>
          <a:xfrm>
            <a:off x="6096000" y="2503489"/>
            <a:ext cx="6093994" cy="3139321"/>
          </a:xfrm>
          <a:prstGeom prst="rect">
            <a:avLst/>
          </a:prstGeom>
          <a:noFill/>
        </p:spPr>
        <p:txBody>
          <a:bodyPr wrap="square">
            <a:spAutoFit/>
          </a:bodyPr>
          <a:lstStyle/>
          <a:p>
            <a:r>
              <a:rPr lang="zh-CN" altLang="en-US" b="1" dirty="0">
                <a:solidFill>
                  <a:schemeClr val="bg1"/>
                </a:solidFill>
                <a:latin typeface="+mj-ea"/>
                <a:ea typeface="+mj-ea"/>
                <a:cs typeface="+mj-cs"/>
              </a:rPr>
              <a:t>订单</a:t>
            </a:r>
            <a:r>
              <a:rPr lang="en-US" altLang="zh-CN" b="1" dirty="0">
                <a:solidFill>
                  <a:schemeClr val="bg1"/>
                </a:solidFill>
                <a:latin typeface="+mj-ea"/>
                <a:ea typeface="+mj-ea"/>
                <a:cs typeface="+mj-cs"/>
              </a:rPr>
              <a:t>struct</a:t>
            </a:r>
            <a:r>
              <a:rPr lang="zh-CN" altLang="en-US" b="1" dirty="0">
                <a:solidFill>
                  <a:schemeClr val="bg1"/>
                </a:solidFill>
                <a:latin typeface="+mj-ea"/>
                <a:ea typeface="+mj-ea"/>
                <a:cs typeface="+mj-cs"/>
              </a:rPr>
              <a:t>生成后，函数使用</a:t>
            </a:r>
            <a:r>
              <a:rPr lang="en-US" altLang="zh-CN" b="1" dirty="0">
                <a:solidFill>
                  <a:schemeClr val="bg1"/>
                </a:solidFill>
                <a:latin typeface="+mj-ea"/>
                <a:ea typeface="+mj-ea"/>
                <a:cs typeface="+mj-cs"/>
              </a:rPr>
              <a:t>push</a:t>
            </a:r>
            <a:r>
              <a:rPr lang="zh-CN" altLang="en-US" b="1" dirty="0">
                <a:solidFill>
                  <a:schemeClr val="bg1"/>
                </a:solidFill>
                <a:latin typeface="+mj-ea"/>
                <a:ea typeface="+mj-ea"/>
                <a:cs typeface="+mj-cs"/>
              </a:rPr>
              <a:t>函数将生成的订单加入之前生成的订单列表的末尾。订单</a:t>
            </a:r>
            <a:r>
              <a:rPr lang="en-US" altLang="zh-CN" b="1" dirty="0">
                <a:solidFill>
                  <a:schemeClr val="bg1"/>
                </a:solidFill>
                <a:latin typeface="+mj-ea"/>
                <a:ea typeface="+mj-ea"/>
                <a:cs typeface="+mj-cs"/>
              </a:rPr>
              <a:t>struct</a:t>
            </a:r>
            <a:r>
              <a:rPr lang="zh-CN" altLang="en-US" b="1" dirty="0">
                <a:solidFill>
                  <a:schemeClr val="bg1"/>
                </a:solidFill>
                <a:latin typeface="+mj-ea"/>
                <a:ea typeface="+mj-ea"/>
                <a:cs typeface="+mj-cs"/>
              </a:rPr>
              <a:t>下的</a:t>
            </a:r>
            <a:r>
              <a:rPr lang="en-US" altLang="zh-CN" b="1" dirty="0">
                <a:solidFill>
                  <a:schemeClr val="bg1"/>
                </a:solidFill>
                <a:latin typeface="+mj-ea"/>
                <a:ea typeface="+mj-ea"/>
                <a:cs typeface="+mj-cs"/>
              </a:rPr>
              <a:t>(</a:t>
            </a:r>
            <a:r>
              <a:rPr lang="en-US" altLang="zh-CN" b="1" dirty="0" err="1">
                <a:solidFill>
                  <a:schemeClr val="bg1"/>
                </a:solidFill>
                <a:latin typeface="+mj-ea"/>
                <a:ea typeface="+mj-ea"/>
                <a:cs typeface="+mj-cs"/>
              </a:rPr>
              <a:t>orders.length</a:t>
            </a:r>
            <a:r>
              <a:rPr lang="en-US" altLang="zh-CN" b="1" dirty="0">
                <a:solidFill>
                  <a:schemeClr val="bg1"/>
                </a:solidFill>
                <a:latin typeface="+mj-ea"/>
                <a:ea typeface="+mj-ea"/>
                <a:cs typeface="+mj-cs"/>
              </a:rPr>
              <a:t>, _</a:t>
            </a:r>
            <a:r>
              <a:rPr lang="en-US" altLang="zh-CN" b="1" dirty="0" err="1">
                <a:solidFill>
                  <a:schemeClr val="bg1"/>
                </a:solidFill>
                <a:latin typeface="+mj-ea"/>
                <a:ea typeface="+mj-ea"/>
                <a:cs typeface="+mj-cs"/>
              </a:rPr>
              <a:t>buyerId</a:t>
            </a:r>
            <a:r>
              <a:rPr lang="en-US" altLang="zh-CN" b="1" dirty="0">
                <a:solidFill>
                  <a:schemeClr val="bg1"/>
                </a:solidFill>
                <a:latin typeface="+mj-ea"/>
                <a:ea typeface="+mj-ea"/>
                <a:cs typeface="+mj-cs"/>
              </a:rPr>
              <a:t>, _</a:t>
            </a:r>
            <a:r>
              <a:rPr lang="en-US" altLang="zh-CN" b="1" dirty="0" err="1">
                <a:solidFill>
                  <a:schemeClr val="bg1"/>
                </a:solidFill>
                <a:latin typeface="+mj-ea"/>
                <a:ea typeface="+mj-ea"/>
                <a:cs typeface="+mj-cs"/>
              </a:rPr>
              <a:t>ItemId</a:t>
            </a:r>
            <a:r>
              <a:rPr lang="en-US" altLang="zh-CN" b="1" dirty="0">
                <a:solidFill>
                  <a:schemeClr val="bg1"/>
                </a:solidFill>
                <a:latin typeface="+mj-ea"/>
                <a:ea typeface="+mj-ea"/>
                <a:cs typeface="+mj-cs"/>
              </a:rPr>
              <a:t>, _quantity, false, false)</a:t>
            </a:r>
            <a:r>
              <a:rPr lang="zh-CN" altLang="en-US" b="1" dirty="0">
                <a:solidFill>
                  <a:schemeClr val="bg1"/>
                </a:solidFill>
                <a:latin typeface="+mj-ea"/>
                <a:ea typeface="+mj-ea"/>
                <a:cs typeface="+mj-cs"/>
              </a:rPr>
              <a:t>则分别代表：</a:t>
            </a:r>
          </a:p>
          <a:p>
            <a:r>
              <a:rPr lang="zh-CN" altLang="en-US" b="1" dirty="0">
                <a:solidFill>
                  <a:schemeClr val="bg1"/>
                </a:solidFill>
                <a:latin typeface="+mj-ea"/>
                <a:ea typeface="+mj-ea"/>
                <a:cs typeface="+mj-cs"/>
              </a:rPr>
              <a:t>        </a:t>
            </a:r>
            <a:r>
              <a:rPr lang="en-US" altLang="zh-CN" b="1" dirty="0" err="1">
                <a:solidFill>
                  <a:schemeClr val="bg1"/>
                </a:solidFill>
                <a:latin typeface="+mj-ea"/>
                <a:ea typeface="+mj-ea"/>
                <a:cs typeface="+mj-cs"/>
              </a:rPr>
              <a:t>OrderId</a:t>
            </a:r>
            <a:r>
              <a:rPr lang="en-US" altLang="zh-CN" b="1" dirty="0">
                <a:solidFill>
                  <a:schemeClr val="bg1"/>
                </a:solidFill>
                <a:latin typeface="+mj-ea"/>
                <a:ea typeface="+mj-ea"/>
                <a:cs typeface="+mj-cs"/>
              </a:rPr>
              <a:t> = </a:t>
            </a:r>
            <a:r>
              <a:rPr lang="en-US" altLang="zh-CN" b="1" dirty="0" err="1">
                <a:solidFill>
                  <a:schemeClr val="bg1"/>
                </a:solidFill>
                <a:latin typeface="+mj-ea"/>
                <a:ea typeface="+mj-ea"/>
                <a:cs typeface="+mj-cs"/>
              </a:rPr>
              <a:t>orders.length</a:t>
            </a:r>
            <a:r>
              <a:rPr lang="en-US" altLang="zh-CN" b="1" dirty="0">
                <a:solidFill>
                  <a:schemeClr val="bg1"/>
                </a:solidFill>
                <a:latin typeface="+mj-ea"/>
                <a:ea typeface="+mj-ea"/>
                <a:cs typeface="+mj-cs"/>
              </a:rPr>
              <a:t>;</a:t>
            </a:r>
          </a:p>
          <a:p>
            <a:r>
              <a:rPr lang="en-US" altLang="zh-CN" b="1" dirty="0">
                <a:solidFill>
                  <a:schemeClr val="bg1"/>
                </a:solidFill>
                <a:latin typeface="+mj-ea"/>
                <a:ea typeface="+mj-ea"/>
                <a:cs typeface="+mj-cs"/>
              </a:rPr>
              <a:t>        BuyerId = _</a:t>
            </a:r>
            <a:r>
              <a:rPr lang="en-US" altLang="zh-CN" b="1" dirty="0" err="1">
                <a:solidFill>
                  <a:schemeClr val="bg1"/>
                </a:solidFill>
                <a:latin typeface="+mj-ea"/>
                <a:ea typeface="+mj-ea"/>
                <a:cs typeface="+mj-cs"/>
              </a:rPr>
              <a:t>buyerId</a:t>
            </a:r>
            <a:r>
              <a:rPr lang="en-US" altLang="zh-CN" b="1" dirty="0">
                <a:solidFill>
                  <a:schemeClr val="bg1"/>
                </a:solidFill>
                <a:latin typeface="+mj-ea"/>
                <a:ea typeface="+mj-ea"/>
                <a:cs typeface="+mj-cs"/>
              </a:rPr>
              <a:t>;</a:t>
            </a:r>
          </a:p>
          <a:p>
            <a:r>
              <a:rPr lang="en-US" altLang="zh-CN" b="1" dirty="0">
                <a:solidFill>
                  <a:schemeClr val="bg1"/>
                </a:solidFill>
                <a:latin typeface="+mj-ea"/>
                <a:ea typeface="+mj-ea"/>
                <a:cs typeface="+mj-cs"/>
              </a:rPr>
              <a:t>        </a:t>
            </a:r>
            <a:r>
              <a:rPr lang="en-US" altLang="zh-CN" b="1" dirty="0" err="1">
                <a:solidFill>
                  <a:schemeClr val="bg1"/>
                </a:solidFill>
                <a:latin typeface="+mj-ea"/>
                <a:ea typeface="+mj-ea"/>
                <a:cs typeface="+mj-cs"/>
              </a:rPr>
              <a:t>ItemId</a:t>
            </a:r>
            <a:r>
              <a:rPr lang="en-US" altLang="zh-CN" b="1" dirty="0">
                <a:solidFill>
                  <a:schemeClr val="bg1"/>
                </a:solidFill>
                <a:latin typeface="+mj-ea"/>
                <a:ea typeface="+mj-ea"/>
                <a:cs typeface="+mj-cs"/>
              </a:rPr>
              <a:t> = _</a:t>
            </a:r>
            <a:r>
              <a:rPr lang="en-US" altLang="zh-CN" b="1" dirty="0" err="1">
                <a:solidFill>
                  <a:schemeClr val="bg1"/>
                </a:solidFill>
                <a:latin typeface="+mj-ea"/>
                <a:ea typeface="+mj-ea"/>
                <a:cs typeface="+mj-cs"/>
              </a:rPr>
              <a:t>ItemId</a:t>
            </a:r>
            <a:r>
              <a:rPr lang="en-US" altLang="zh-CN" b="1" dirty="0">
                <a:solidFill>
                  <a:schemeClr val="bg1"/>
                </a:solidFill>
                <a:latin typeface="+mj-ea"/>
                <a:ea typeface="+mj-ea"/>
                <a:cs typeface="+mj-cs"/>
              </a:rPr>
              <a:t>;</a:t>
            </a:r>
          </a:p>
          <a:p>
            <a:r>
              <a:rPr lang="en-US" altLang="zh-CN" b="1" dirty="0">
                <a:solidFill>
                  <a:schemeClr val="bg1"/>
                </a:solidFill>
                <a:latin typeface="+mj-ea"/>
                <a:ea typeface="+mj-ea"/>
                <a:cs typeface="+mj-cs"/>
              </a:rPr>
              <a:t>        amount = _quantity;</a:t>
            </a:r>
          </a:p>
          <a:p>
            <a:r>
              <a:rPr lang="en-US" altLang="zh-CN" b="1" dirty="0">
                <a:solidFill>
                  <a:schemeClr val="bg1"/>
                </a:solidFill>
                <a:latin typeface="+mj-ea"/>
                <a:ea typeface="+mj-ea"/>
                <a:cs typeface="+mj-cs"/>
              </a:rPr>
              <a:t>        Shipped = false;</a:t>
            </a:r>
          </a:p>
          <a:p>
            <a:r>
              <a:rPr lang="en-US" altLang="zh-CN" b="1" dirty="0">
                <a:solidFill>
                  <a:schemeClr val="bg1"/>
                </a:solidFill>
                <a:latin typeface="+mj-ea"/>
                <a:ea typeface="+mj-ea"/>
                <a:cs typeface="+mj-cs"/>
              </a:rPr>
              <a:t>        finished = false;</a:t>
            </a:r>
          </a:p>
          <a:p>
            <a:r>
              <a:rPr lang="zh-CN" altLang="en-US" b="1" dirty="0">
                <a:solidFill>
                  <a:schemeClr val="bg1"/>
                </a:solidFill>
                <a:latin typeface="+mj-ea"/>
                <a:ea typeface="+mj-ea"/>
                <a:cs typeface="+mj-cs"/>
              </a:rPr>
              <a:t>分别对应前文中创建的订单</a:t>
            </a:r>
            <a:r>
              <a:rPr lang="en-US" altLang="zh-CN" b="1" dirty="0">
                <a:solidFill>
                  <a:schemeClr val="bg1"/>
                </a:solidFill>
                <a:latin typeface="+mj-ea"/>
                <a:ea typeface="+mj-ea"/>
                <a:cs typeface="+mj-cs"/>
              </a:rPr>
              <a:t>struct</a:t>
            </a:r>
            <a:r>
              <a:rPr lang="zh-CN" altLang="en-US" b="1" dirty="0">
                <a:solidFill>
                  <a:schemeClr val="bg1"/>
                </a:solidFill>
                <a:latin typeface="+mj-ea"/>
                <a:ea typeface="+mj-ea"/>
                <a:cs typeface="+mj-cs"/>
              </a:rPr>
              <a:t>。</a:t>
            </a:r>
          </a:p>
        </p:txBody>
      </p:sp>
      <p:sp>
        <p:nvSpPr>
          <p:cNvPr id="4" name="文本框 3">
            <a:extLst>
              <a:ext uri="{FF2B5EF4-FFF2-40B4-BE49-F238E27FC236}">
                <a16:creationId xmlns:a16="http://schemas.microsoft.com/office/drawing/2014/main" id="{47392548-1894-717A-94D6-B1F279E8002C}"/>
              </a:ext>
            </a:extLst>
          </p:cNvPr>
          <p:cNvSpPr txBox="1"/>
          <p:nvPr/>
        </p:nvSpPr>
        <p:spPr>
          <a:xfrm>
            <a:off x="191853" y="2373325"/>
            <a:ext cx="6093994" cy="2305696"/>
          </a:xfrm>
          <a:prstGeom prst="rect">
            <a:avLst/>
          </a:prstGeom>
          <a:noFill/>
        </p:spPr>
        <p:txBody>
          <a:bodyPr wrap="square">
            <a:spAutoFit/>
          </a:bodyPr>
          <a:lstStyle/>
          <a:p>
            <a:pPr>
              <a:lnSpc>
                <a:spcPts val="1725"/>
              </a:lnSpc>
            </a:pPr>
            <a:r>
              <a:rPr lang="en-US" altLang="zh-CN" sz="1800" dirty="0">
                <a:solidFill>
                  <a:srgbClr val="569CD6"/>
                </a:solidFill>
                <a:effectLst/>
                <a:highlight>
                  <a:srgbClr val="222336"/>
                </a:highlight>
                <a:latin typeface="Menlo"/>
                <a:ea typeface="宋体" panose="02010600030101010101" pitchFamily="2" charset="-122"/>
                <a:cs typeface="宋体" panose="02010600030101010101" pitchFamily="2" charset="-122"/>
              </a:rPr>
              <a:t>function</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createOrder</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569CD6"/>
                </a:solidFill>
                <a:effectLst/>
                <a:highlight>
                  <a:srgbClr val="222336"/>
                </a:highlight>
                <a:latin typeface="Menlo"/>
                <a:ea typeface="宋体" panose="02010600030101010101" pitchFamily="2" charset="-122"/>
                <a:cs typeface="宋体" panose="02010600030101010101" pitchFamily="2" charset="-122"/>
              </a:rPr>
              <a:t>uint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_</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buyerId</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err="1">
                <a:solidFill>
                  <a:srgbClr val="569CD6"/>
                </a:solidFill>
                <a:effectLst/>
                <a:highlight>
                  <a:srgbClr val="222336"/>
                </a:highlight>
                <a:latin typeface="Menlo"/>
                <a:ea typeface="宋体" panose="02010600030101010101" pitchFamily="2" charset="-122"/>
                <a:cs typeface="宋体" panose="02010600030101010101" pitchFamily="2" charset="-122"/>
              </a:rPr>
              <a:t>uint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_id</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err="1">
                <a:solidFill>
                  <a:srgbClr val="569CD6"/>
                </a:solidFill>
                <a:effectLst/>
                <a:highlight>
                  <a:srgbClr val="222336"/>
                </a:highlight>
                <a:latin typeface="Menlo"/>
                <a:ea typeface="宋体" panose="02010600030101010101" pitchFamily="2" charset="-122"/>
                <a:cs typeface="宋体" panose="02010600030101010101" pitchFamily="2" charset="-122"/>
              </a:rPr>
              <a:t>uint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_quantity</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32BA89"/>
                </a:solidFill>
                <a:effectLst/>
                <a:highlight>
                  <a:srgbClr val="222336"/>
                </a:highlight>
                <a:latin typeface="Menlo"/>
                <a:ea typeface="宋体" panose="02010600030101010101" pitchFamily="2" charset="-122"/>
                <a:cs typeface="宋体" panose="02010600030101010101" pitchFamily="2" charset="-122"/>
              </a:rPr>
              <a:t>public</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pPr>
              <a:lnSpc>
                <a:spcPts val="1725"/>
              </a:lnSpc>
            </a:pP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007AA6"/>
                </a:solidFill>
                <a:effectLst/>
                <a:highlight>
                  <a:srgbClr val="222336"/>
                </a:highlight>
                <a:latin typeface="Menlo"/>
                <a:ea typeface="宋体" panose="02010600030101010101" pitchFamily="2" charset="-122"/>
                <a:cs typeface="宋体" panose="02010600030101010101" pitchFamily="2" charset="-122"/>
              </a:rPr>
              <a:t>require</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_id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&lt;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items</a:t>
            </a:r>
            <a:r>
              <a:rPr lang="en-US" altLang="zh-CN" sz="1800" dirty="0" err="1">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length</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CE9178"/>
                </a:solidFill>
                <a:effectLst/>
                <a:highlight>
                  <a:srgbClr val="222336"/>
                </a:highlight>
                <a:latin typeface="Menlo"/>
                <a:ea typeface="宋体" panose="02010600030101010101" pitchFamily="2" charset="-122"/>
                <a:cs typeface="宋体" panose="02010600030101010101" pitchFamily="2" charset="-122"/>
              </a:rPr>
              <a:t>"Item does not exist."</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pPr>
              <a:lnSpc>
                <a:spcPts val="1725"/>
              </a:lnSpc>
            </a:pP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007AA6"/>
                </a:solidFill>
                <a:effectLst/>
                <a:highlight>
                  <a:srgbClr val="222336"/>
                </a:highlight>
                <a:latin typeface="Menlo"/>
                <a:ea typeface="宋体" panose="02010600030101010101" pitchFamily="2" charset="-122"/>
                <a:cs typeface="宋体" panose="02010600030101010101" pitchFamily="2" charset="-122"/>
              </a:rPr>
              <a:t>require</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_</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buyerId</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&lt;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buyers</a:t>
            </a:r>
            <a:r>
              <a:rPr lang="en-US" altLang="zh-CN" sz="1800" dirty="0" err="1">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length</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CE9178"/>
                </a:solidFill>
                <a:effectLst/>
                <a:highlight>
                  <a:srgbClr val="222336"/>
                </a:highlight>
                <a:latin typeface="Menlo"/>
                <a:ea typeface="宋体" panose="02010600030101010101" pitchFamily="2" charset="-122"/>
                <a:cs typeface="宋体" panose="02010600030101010101" pitchFamily="2" charset="-122"/>
              </a:rPr>
              <a:t>"User does not exist."</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pPr>
              <a:lnSpc>
                <a:spcPts val="1725"/>
              </a:lnSpc>
            </a:pP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007AA6"/>
                </a:solidFill>
                <a:effectLst/>
                <a:highlight>
                  <a:srgbClr val="222336"/>
                </a:highlight>
                <a:latin typeface="Menlo"/>
                <a:ea typeface="宋体" panose="02010600030101010101" pitchFamily="2" charset="-122"/>
                <a:cs typeface="宋体" panose="02010600030101010101" pitchFamily="2" charset="-122"/>
              </a:rPr>
              <a:t>require</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007AA6"/>
                </a:solidFill>
                <a:effectLst/>
                <a:highlight>
                  <a:srgbClr val="222336"/>
                </a:highlight>
                <a:latin typeface="Menlo"/>
                <a:ea typeface="宋体" panose="02010600030101010101" pitchFamily="2" charset="-122"/>
                <a:cs typeface="宋体" panose="02010600030101010101" pitchFamily="2" charset="-122"/>
              </a:rPr>
              <a:t>msg</a:t>
            </a:r>
            <a:r>
              <a:rPr lang="en-US" altLang="zh-CN" sz="1800" dirty="0" err="1">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sender</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buyers</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_</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buyerId</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BuyerAddress</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CE9178"/>
                </a:solidFill>
                <a:effectLst/>
                <a:highlight>
                  <a:srgbClr val="222336"/>
                </a:highlight>
                <a:latin typeface="Menlo"/>
                <a:ea typeface="宋体" panose="02010600030101010101" pitchFamily="2" charset="-122"/>
                <a:cs typeface="宋体" panose="02010600030101010101" pitchFamily="2" charset="-122"/>
              </a:rPr>
              <a:t>"Only Buyer can place order."</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pPr>
              <a:lnSpc>
                <a:spcPts val="1725"/>
              </a:lnSpc>
            </a:pP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buyers</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_</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buyerId</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OrderCount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B5CEA8"/>
                </a:solidFill>
                <a:effectLst/>
                <a:highlight>
                  <a:srgbClr val="222336"/>
                </a:highlight>
                <a:latin typeface="Menlo"/>
                <a:ea typeface="宋体" panose="02010600030101010101" pitchFamily="2" charset="-122"/>
                <a:cs typeface="宋体" panose="02010600030101010101" pitchFamily="2" charset="-122"/>
              </a:rPr>
              <a:t>1</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pPr>
              <a:lnSpc>
                <a:spcPts val="1725"/>
              </a:lnSpc>
            </a:pP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orders</a:t>
            </a:r>
            <a:r>
              <a:rPr lang="en-US" altLang="zh-CN" sz="1800" dirty="0" err="1">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push</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Order</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orders</a:t>
            </a:r>
            <a:r>
              <a:rPr lang="en-US" altLang="zh-CN" sz="1800" dirty="0" err="1">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length</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_</a:t>
            </a:r>
            <a:r>
              <a:rPr lang="en-US" altLang="zh-CN" sz="1800" dirty="0" err="1">
                <a:solidFill>
                  <a:srgbClr val="BABBCC"/>
                </a:solidFill>
                <a:effectLst/>
                <a:highlight>
                  <a:srgbClr val="222336"/>
                </a:highlight>
                <a:latin typeface="Menlo"/>
                <a:ea typeface="宋体" panose="02010600030101010101" pitchFamily="2" charset="-122"/>
                <a:cs typeface="宋体" panose="02010600030101010101" pitchFamily="2" charset="-122"/>
              </a:rPr>
              <a:t>buyerId</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_id</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_quantity</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569CD6"/>
                </a:solidFill>
                <a:effectLst/>
                <a:highlight>
                  <a:srgbClr val="222336"/>
                </a:highlight>
                <a:latin typeface="Menlo"/>
                <a:ea typeface="宋体" panose="02010600030101010101" pitchFamily="2" charset="-122"/>
                <a:cs typeface="宋体" panose="02010600030101010101" pitchFamily="2" charset="-122"/>
              </a:rPr>
              <a:t>false</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569CD6"/>
                </a:solidFill>
                <a:effectLst/>
                <a:highlight>
                  <a:srgbClr val="222336"/>
                </a:highlight>
                <a:latin typeface="Menlo"/>
                <a:ea typeface="宋体" panose="02010600030101010101" pitchFamily="2" charset="-122"/>
                <a:cs typeface="宋体" panose="02010600030101010101" pitchFamily="2" charset="-122"/>
              </a:rPr>
              <a:t>false</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pPr>
              <a:lnSpc>
                <a:spcPts val="1725"/>
              </a:lnSpc>
            </a:pP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18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1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800" dirty="0">
                <a:solidFill>
                  <a:srgbClr val="BABBCC"/>
                </a:solidFill>
                <a:effectLst/>
                <a:highlight>
                  <a:srgbClr val="222336"/>
                </a:highlight>
                <a:latin typeface="Menlo"/>
                <a:ea typeface="宋体" panose="02010600030101010101" pitchFamily="2" charset="-122"/>
                <a:cs typeface="宋体" panose="02010600030101010101" pitchFamily="2" charset="-122"/>
              </a:rPr>
              <a:t> </a:t>
            </a:r>
            <a:endParaRPr lang="zh-CN" altLang="zh-CN" sz="20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481997665"/>
      </p:ext>
    </p:extLst>
  </p:cSld>
  <p:clrMapOvr>
    <a:masterClrMapping/>
  </p:clrMapOvr>
  <p:transition spd="slow">
    <p:pull/>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在</a:t>
              </a:r>
              <a:r>
                <a:rPr lang="en-US" altLang="zh-CN" sz="4000" b="1" dirty="0">
                  <a:solidFill>
                    <a:schemeClr val="bg1"/>
                  </a:solidFill>
                  <a:latin typeface="+mj-ea"/>
                </a:rPr>
                <a:t>Remix IDE</a:t>
              </a:r>
              <a:r>
                <a:rPr lang="zh-CN" altLang="en-US" sz="4000" b="1" dirty="0">
                  <a:solidFill>
                    <a:schemeClr val="bg1"/>
                  </a:solidFill>
                  <a:latin typeface="+mj-ea"/>
                </a:rPr>
                <a:t>中创建工作空间和智能合约文件</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323474" y="1366880"/>
            <a:ext cx="8734926" cy="923330"/>
          </a:xfrm>
          <a:prstGeom prst="rect">
            <a:avLst/>
          </a:prstGeom>
          <a:noFill/>
        </p:spPr>
        <p:txBody>
          <a:bodyPr wrap="square" rtlCol="0">
            <a:spAutoFit/>
          </a:bodyPr>
          <a:lstStyle/>
          <a:p>
            <a:r>
              <a:rPr lang="zh-CN" altLang="en-US" b="1" dirty="0">
                <a:solidFill>
                  <a:schemeClr val="bg1"/>
                </a:solidFill>
                <a:latin typeface="+mj-ea"/>
                <a:ea typeface="+mj-ea"/>
                <a:cs typeface="+mj-cs"/>
              </a:rPr>
              <a:t>当订单被创建后，卖家将可以通过查询函数确认订单需求并且发货。本任务仅模拟卖家已经完成发货并在区块链货运追踪应用中将指定订单标记成已发货（</a:t>
            </a:r>
            <a:r>
              <a:rPr lang="en-US" altLang="zh-CN" b="1" dirty="0">
                <a:solidFill>
                  <a:schemeClr val="bg1"/>
                </a:solidFill>
                <a:latin typeface="+mj-ea"/>
                <a:ea typeface="+mj-ea"/>
                <a:cs typeface="+mj-cs"/>
              </a:rPr>
              <a:t>shipped</a:t>
            </a:r>
            <a:r>
              <a:rPr lang="zh-CN" altLang="en-US" b="1" dirty="0">
                <a:solidFill>
                  <a:schemeClr val="bg1"/>
                </a:solidFill>
                <a:latin typeface="+mj-ea"/>
                <a:ea typeface="+mj-ea"/>
                <a:cs typeface="+mj-cs"/>
              </a:rPr>
              <a:t>）状态。以下函数将被调用：</a:t>
            </a:r>
          </a:p>
        </p:txBody>
      </p:sp>
      <p:sp>
        <p:nvSpPr>
          <p:cNvPr id="7" name="文本框 6">
            <a:extLst>
              <a:ext uri="{FF2B5EF4-FFF2-40B4-BE49-F238E27FC236}">
                <a16:creationId xmlns:a16="http://schemas.microsoft.com/office/drawing/2014/main" id="{9072E032-4961-F8F8-5B7B-75A39FEC8E61}"/>
              </a:ext>
            </a:extLst>
          </p:cNvPr>
          <p:cNvSpPr txBox="1"/>
          <p:nvPr/>
        </p:nvSpPr>
        <p:spPr>
          <a:xfrm>
            <a:off x="1531018" y="4880355"/>
            <a:ext cx="6093994" cy="1477328"/>
          </a:xfrm>
          <a:prstGeom prst="rect">
            <a:avLst/>
          </a:prstGeom>
          <a:noFill/>
        </p:spPr>
        <p:txBody>
          <a:bodyPr wrap="square">
            <a:spAutoFit/>
          </a:bodyPr>
          <a:lstStyle/>
          <a:p>
            <a:r>
              <a:rPr lang="zh-CN" altLang="en-US" b="1" dirty="0">
                <a:solidFill>
                  <a:schemeClr val="bg1"/>
                </a:solidFill>
                <a:latin typeface="+mj-ea"/>
                <a:ea typeface="+mj-ea"/>
                <a:cs typeface="+mj-cs"/>
              </a:rPr>
              <a:t>此函数依然要求调用者账号为卖家账号，并且需要卖家提供订单编号。卖家调用此函数后，对应货物的库存量将通过前文中编写的较少库存数量函数更新，对应订单</a:t>
            </a:r>
            <a:r>
              <a:rPr lang="en-US" altLang="zh-CN" b="1" dirty="0">
                <a:solidFill>
                  <a:schemeClr val="bg1"/>
                </a:solidFill>
                <a:latin typeface="+mj-ea"/>
                <a:ea typeface="+mj-ea"/>
                <a:cs typeface="+mj-cs"/>
              </a:rPr>
              <a:t>struct</a:t>
            </a:r>
            <a:r>
              <a:rPr lang="zh-CN" altLang="en-US" b="1" dirty="0">
                <a:solidFill>
                  <a:schemeClr val="bg1"/>
                </a:solidFill>
                <a:latin typeface="+mj-ea"/>
                <a:ea typeface="+mj-ea"/>
                <a:cs typeface="+mj-cs"/>
              </a:rPr>
              <a:t>下的</a:t>
            </a:r>
            <a:r>
              <a:rPr lang="en-US" altLang="zh-CN" b="1" dirty="0">
                <a:solidFill>
                  <a:schemeClr val="bg1"/>
                </a:solidFill>
                <a:latin typeface="+mj-ea"/>
                <a:ea typeface="+mj-ea"/>
                <a:cs typeface="+mj-cs"/>
              </a:rPr>
              <a:t>Shipped</a:t>
            </a:r>
            <a:r>
              <a:rPr lang="zh-CN" altLang="en-US" b="1" dirty="0">
                <a:solidFill>
                  <a:schemeClr val="bg1"/>
                </a:solidFill>
                <a:latin typeface="+mj-ea"/>
                <a:ea typeface="+mj-ea"/>
                <a:cs typeface="+mj-cs"/>
              </a:rPr>
              <a:t>变量将被修改为</a:t>
            </a:r>
            <a:r>
              <a:rPr lang="en-US" altLang="zh-CN" b="1" dirty="0">
                <a:solidFill>
                  <a:schemeClr val="bg1"/>
                </a:solidFill>
                <a:latin typeface="+mj-ea"/>
                <a:ea typeface="+mj-ea"/>
                <a:cs typeface="+mj-cs"/>
              </a:rPr>
              <a:t>true</a:t>
            </a:r>
            <a:r>
              <a:rPr lang="zh-CN" altLang="en-US" b="1" dirty="0">
                <a:solidFill>
                  <a:schemeClr val="bg1"/>
                </a:solidFill>
                <a:latin typeface="+mj-ea"/>
                <a:ea typeface="+mj-ea"/>
                <a:cs typeface="+mj-cs"/>
              </a:rPr>
              <a:t>，表示已经发货，等待买家确认收货。</a:t>
            </a:r>
          </a:p>
        </p:txBody>
      </p:sp>
      <p:sp>
        <p:nvSpPr>
          <p:cNvPr id="4" name="文本框 3">
            <a:extLst>
              <a:ext uri="{FF2B5EF4-FFF2-40B4-BE49-F238E27FC236}">
                <a16:creationId xmlns:a16="http://schemas.microsoft.com/office/drawing/2014/main" id="{EB18D3C8-6B29-9DF5-04B2-F987B1387500}"/>
              </a:ext>
            </a:extLst>
          </p:cNvPr>
          <p:cNvSpPr txBox="1"/>
          <p:nvPr/>
        </p:nvSpPr>
        <p:spPr>
          <a:xfrm>
            <a:off x="1531017" y="2618842"/>
            <a:ext cx="11138235" cy="1203150"/>
          </a:xfrm>
          <a:prstGeom prst="rect">
            <a:avLst/>
          </a:prstGeom>
          <a:noFill/>
        </p:spPr>
        <p:txBody>
          <a:bodyPr wrap="square">
            <a:spAutoFit/>
          </a:bodyPr>
          <a:lstStyle/>
          <a:p>
            <a:pPr>
              <a:lnSpc>
                <a:spcPts val="1725"/>
              </a:lnSpc>
            </a:pPr>
            <a:r>
              <a:rPr lang="zh-CN" altLang="zh-CN" dirty="0">
                <a:solidFill>
                  <a:srgbClr val="BABBCC"/>
                </a:solidFill>
                <a:effectLst/>
                <a:highlight>
                  <a:srgbClr val="222336"/>
                </a:highlight>
                <a:latin typeface="宋体" panose="02010600030101010101" pitchFamily="2" charset="-122"/>
                <a:ea typeface="Menlo"/>
                <a:cs typeface="宋体" panose="02010600030101010101" pitchFamily="2" charset="-122"/>
              </a:rPr>
              <a:t> </a:t>
            </a:r>
            <a:r>
              <a:rPr lang="en-US" altLang="zh-CN" sz="2400" dirty="0">
                <a:solidFill>
                  <a:srgbClr val="569CD6"/>
                </a:solidFill>
                <a:effectLst/>
                <a:highlight>
                  <a:srgbClr val="222336"/>
                </a:highlight>
                <a:latin typeface="Menlo"/>
                <a:ea typeface="宋体" panose="02010600030101010101" pitchFamily="2" charset="-122"/>
                <a:cs typeface="宋体" panose="02010600030101010101" pitchFamily="2" charset="-122"/>
              </a:rPr>
              <a:t>function</a:t>
            </a:r>
            <a:r>
              <a:rPr lang="en-US" altLang="zh-CN" sz="24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400" dirty="0" err="1">
                <a:solidFill>
                  <a:srgbClr val="BABBCC"/>
                </a:solidFill>
                <a:effectLst/>
                <a:highlight>
                  <a:srgbClr val="222336"/>
                </a:highlight>
                <a:latin typeface="Menlo"/>
                <a:ea typeface="宋体" panose="02010600030101010101" pitchFamily="2" charset="-122"/>
                <a:cs typeface="宋体" panose="02010600030101010101" pitchFamily="2" charset="-122"/>
              </a:rPr>
              <a:t>shipOrder</a:t>
            </a:r>
            <a:r>
              <a:rPr lang="en-US" altLang="zh-CN" sz="24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400" dirty="0" err="1">
                <a:solidFill>
                  <a:srgbClr val="569CD6"/>
                </a:solidFill>
                <a:effectLst/>
                <a:highlight>
                  <a:srgbClr val="222336"/>
                </a:highlight>
                <a:latin typeface="Menlo"/>
                <a:ea typeface="宋体" panose="02010600030101010101" pitchFamily="2" charset="-122"/>
                <a:cs typeface="宋体" panose="02010600030101010101" pitchFamily="2" charset="-122"/>
              </a:rPr>
              <a:t>uint</a:t>
            </a:r>
            <a:r>
              <a:rPr lang="en-US" altLang="zh-CN" sz="2400" dirty="0">
                <a:solidFill>
                  <a:srgbClr val="BABBCC"/>
                </a:solidFill>
                <a:effectLst/>
                <a:highlight>
                  <a:srgbClr val="222336"/>
                </a:highlight>
                <a:latin typeface="Menlo"/>
                <a:ea typeface="宋体" panose="02010600030101010101" pitchFamily="2" charset="-122"/>
                <a:cs typeface="宋体" panose="02010600030101010101" pitchFamily="2" charset="-122"/>
              </a:rPr>
              <a:t> _</a:t>
            </a:r>
            <a:r>
              <a:rPr lang="en-US" altLang="zh-CN" sz="2400" dirty="0" err="1">
                <a:solidFill>
                  <a:srgbClr val="BABBCC"/>
                </a:solidFill>
                <a:effectLst/>
                <a:highlight>
                  <a:srgbClr val="222336"/>
                </a:highlight>
                <a:latin typeface="Menlo"/>
                <a:ea typeface="宋体" panose="02010600030101010101" pitchFamily="2" charset="-122"/>
                <a:cs typeface="宋体" panose="02010600030101010101" pitchFamily="2" charset="-122"/>
              </a:rPr>
              <a:t>OrderId</a:t>
            </a:r>
            <a:r>
              <a:rPr lang="en-US" altLang="zh-CN" sz="24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4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400" dirty="0">
                <a:solidFill>
                  <a:srgbClr val="32BA89"/>
                </a:solidFill>
                <a:effectLst/>
                <a:highlight>
                  <a:srgbClr val="222336"/>
                </a:highlight>
                <a:latin typeface="Menlo"/>
                <a:ea typeface="宋体" panose="02010600030101010101" pitchFamily="2" charset="-122"/>
                <a:cs typeface="宋体" panose="02010600030101010101" pitchFamily="2" charset="-122"/>
              </a:rPr>
              <a:t>public</a:t>
            </a:r>
            <a:r>
              <a:rPr lang="en-US" altLang="zh-CN" sz="24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8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pPr>
              <a:lnSpc>
                <a:spcPts val="1725"/>
              </a:lnSpc>
            </a:pPr>
            <a:r>
              <a:rPr lang="en-US" altLang="zh-CN" sz="24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400" dirty="0">
                <a:solidFill>
                  <a:srgbClr val="007AA6"/>
                </a:solidFill>
                <a:effectLst/>
                <a:highlight>
                  <a:srgbClr val="222336"/>
                </a:highlight>
                <a:latin typeface="Menlo"/>
                <a:ea typeface="宋体" panose="02010600030101010101" pitchFamily="2" charset="-122"/>
                <a:cs typeface="宋体" panose="02010600030101010101" pitchFamily="2" charset="-122"/>
              </a:rPr>
              <a:t>require</a:t>
            </a:r>
            <a:r>
              <a:rPr lang="en-US" altLang="zh-CN" sz="24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400" dirty="0" err="1">
                <a:solidFill>
                  <a:srgbClr val="007AA6"/>
                </a:solidFill>
                <a:effectLst/>
                <a:highlight>
                  <a:srgbClr val="222336"/>
                </a:highlight>
                <a:latin typeface="Menlo"/>
                <a:ea typeface="宋体" panose="02010600030101010101" pitchFamily="2" charset="-122"/>
                <a:cs typeface="宋体" panose="02010600030101010101" pitchFamily="2" charset="-122"/>
              </a:rPr>
              <a:t>msg</a:t>
            </a:r>
            <a:r>
              <a:rPr lang="en-US" altLang="zh-CN" sz="2400" dirty="0" err="1">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400" dirty="0" err="1">
                <a:solidFill>
                  <a:srgbClr val="BABBCC"/>
                </a:solidFill>
                <a:effectLst/>
                <a:highlight>
                  <a:srgbClr val="222336"/>
                </a:highlight>
                <a:latin typeface="Menlo"/>
                <a:ea typeface="宋体" panose="02010600030101010101" pitchFamily="2" charset="-122"/>
                <a:cs typeface="宋体" panose="02010600030101010101" pitchFamily="2" charset="-122"/>
              </a:rPr>
              <a:t>sender</a:t>
            </a:r>
            <a:r>
              <a:rPr lang="en-US" altLang="zh-CN" sz="24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4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400" dirty="0">
                <a:solidFill>
                  <a:srgbClr val="BABBCC"/>
                </a:solidFill>
                <a:effectLst/>
                <a:highlight>
                  <a:srgbClr val="222336"/>
                </a:highlight>
                <a:latin typeface="Menlo"/>
                <a:ea typeface="宋体" panose="02010600030101010101" pitchFamily="2" charset="-122"/>
                <a:cs typeface="宋体" panose="02010600030101010101" pitchFamily="2" charset="-122"/>
              </a:rPr>
              <a:t> Seller</a:t>
            </a:r>
            <a:r>
              <a:rPr lang="en-US" altLang="zh-CN" sz="24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4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400" dirty="0">
                <a:solidFill>
                  <a:srgbClr val="CE9178"/>
                </a:solidFill>
                <a:effectLst/>
                <a:highlight>
                  <a:srgbClr val="222336"/>
                </a:highlight>
                <a:latin typeface="Menlo"/>
                <a:ea typeface="宋体" panose="02010600030101010101" pitchFamily="2" charset="-122"/>
                <a:cs typeface="宋体" panose="02010600030101010101" pitchFamily="2" charset="-122"/>
              </a:rPr>
              <a:t>"Only Seller can modify orders."</a:t>
            </a:r>
            <a:r>
              <a:rPr lang="en-US" altLang="zh-CN" sz="24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8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pPr>
              <a:lnSpc>
                <a:spcPts val="1725"/>
              </a:lnSpc>
            </a:pPr>
            <a:r>
              <a:rPr lang="en-US" altLang="zh-CN" sz="24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400" dirty="0" err="1">
                <a:solidFill>
                  <a:srgbClr val="BABBCC"/>
                </a:solidFill>
                <a:effectLst/>
                <a:highlight>
                  <a:srgbClr val="222336"/>
                </a:highlight>
                <a:latin typeface="Menlo"/>
                <a:ea typeface="宋体" panose="02010600030101010101" pitchFamily="2" charset="-122"/>
                <a:cs typeface="宋体" panose="02010600030101010101" pitchFamily="2" charset="-122"/>
              </a:rPr>
              <a:t>decreaseItemQuantity</a:t>
            </a:r>
            <a:r>
              <a:rPr lang="en-US" altLang="zh-CN" sz="24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400" dirty="0">
                <a:solidFill>
                  <a:srgbClr val="BABBCC"/>
                </a:solidFill>
                <a:effectLst/>
                <a:highlight>
                  <a:srgbClr val="222336"/>
                </a:highlight>
                <a:latin typeface="Menlo"/>
                <a:ea typeface="宋体" panose="02010600030101010101" pitchFamily="2" charset="-122"/>
                <a:cs typeface="宋体" panose="02010600030101010101" pitchFamily="2" charset="-122"/>
              </a:rPr>
              <a:t>orders</a:t>
            </a:r>
            <a:r>
              <a:rPr lang="en-US" altLang="zh-CN" sz="24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400" dirty="0">
                <a:solidFill>
                  <a:srgbClr val="BABBCC"/>
                </a:solidFill>
                <a:effectLst/>
                <a:highlight>
                  <a:srgbClr val="222336"/>
                </a:highlight>
                <a:latin typeface="Menlo"/>
                <a:ea typeface="宋体" panose="02010600030101010101" pitchFamily="2" charset="-122"/>
                <a:cs typeface="宋体" panose="02010600030101010101" pitchFamily="2" charset="-122"/>
              </a:rPr>
              <a:t>_</a:t>
            </a:r>
            <a:r>
              <a:rPr lang="en-US" altLang="zh-CN" sz="2400" dirty="0" err="1">
                <a:solidFill>
                  <a:srgbClr val="BABBCC"/>
                </a:solidFill>
                <a:effectLst/>
                <a:highlight>
                  <a:srgbClr val="222336"/>
                </a:highlight>
                <a:latin typeface="Menlo"/>
                <a:ea typeface="宋体" panose="02010600030101010101" pitchFamily="2" charset="-122"/>
                <a:cs typeface="宋体" panose="02010600030101010101" pitchFamily="2" charset="-122"/>
              </a:rPr>
              <a:t>OrderId</a:t>
            </a:r>
            <a:r>
              <a:rPr lang="en-US" altLang="zh-CN" sz="24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400" dirty="0" err="1">
                <a:solidFill>
                  <a:srgbClr val="BABBCC"/>
                </a:solidFill>
                <a:effectLst/>
                <a:highlight>
                  <a:srgbClr val="222336"/>
                </a:highlight>
                <a:latin typeface="Menlo"/>
                <a:ea typeface="宋体" panose="02010600030101010101" pitchFamily="2" charset="-122"/>
                <a:cs typeface="宋体" panose="02010600030101010101" pitchFamily="2" charset="-122"/>
              </a:rPr>
              <a:t>ItemId</a:t>
            </a:r>
            <a:r>
              <a:rPr lang="en-US" altLang="zh-CN" sz="24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400" dirty="0">
                <a:solidFill>
                  <a:srgbClr val="BABBCC"/>
                </a:solidFill>
                <a:effectLst/>
                <a:highlight>
                  <a:srgbClr val="222336"/>
                </a:highlight>
                <a:latin typeface="Menlo"/>
                <a:ea typeface="宋体" panose="02010600030101010101" pitchFamily="2" charset="-122"/>
                <a:cs typeface="宋体" panose="02010600030101010101" pitchFamily="2" charset="-122"/>
              </a:rPr>
              <a:t> orders</a:t>
            </a:r>
            <a:r>
              <a:rPr lang="en-US" altLang="zh-CN" sz="24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400" dirty="0">
                <a:solidFill>
                  <a:srgbClr val="BABBCC"/>
                </a:solidFill>
                <a:effectLst/>
                <a:highlight>
                  <a:srgbClr val="222336"/>
                </a:highlight>
                <a:latin typeface="Menlo"/>
                <a:ea typeface="宋体" panose="02010600030101010101" pitchFamily="2" charset="-122"/>
                <a:cs typeface="宋体" panose="02010600030101010101" pitchFamily="2" charset="-122"/>
              </a:rPr>
              <a:t>_</a:t>
            </a:r>
            <a:r>
              <a:rPr lang="en-US" altLang="zh-CN" sz="2400" dirty="0" err="1">
                <a:solidFill>
                  <a:srgbClr val="BABBCC"/>
                </a:solidFill>
                <a:effectLst/>
                <a:highlight>
                  <a:srgbClr val="222336"/>
                </a:highlight>
                <a:latin typeface="Menlo"/>
                <a:ea typeface="宋体" panose="02010600030101010101" pitchFamily="2" charset="-122"/>
                <a:cs typeface="宋体" panose="02010600030101010101" pitchFamily="2" charset="-122"/>
              </a:rPr>
              <a:t>OrderId</a:t>
            </a:r>
            <a:r>
              <a:rPr lang="en-US" altLang="zh-CN" sz="24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400" dirty="0">
                <a:solidFill>
                  <a:srgbClr val="BABBCC"/>
                </a:solidFill>
                <a:effectLst/>
                <a:highlight>
                  <a:srgbClr val="222336"/>
                </a:highlight>
                <a:latin typeface="Menlo"/>
                <a:ea typeface="宋体" panose="02010600030101010101" pitchFamily="2" charset="-122"/>
                <a:cs typeface="宋体" panose="02010600030101010101" pitchFamily="2" charset="-122"/>
              </a:rPr>
              <a:t>amount</a:t>
            </a:r>
            <a:r>
              <a:rPr lang="en-US" altLang="zh-CN" sz="24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8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pPr>
              <a:lnSpc>
                <a:spcPts val="1725"/>
              </a:lnSpc>
            </a:pPr>
            <a:r>
              <a:rPr lang="en-US" altLang="zh-CN" sz="2400" dirty="0">
                <a:solidFill>
                  <a:srgbClr val="BABBCC"/>
                </a:solidFill>
                <a:effectLst/>
                <a:highlight>
                  <a:srgbClr val="222336"/>
                </a:highlight>
                <a:latin typeface="Menlo"/>
                <a:ea typeface="宋体" panose="02010600030101010101" pitchFamily="2" charset="-122"/>
                <a:cs typeface="宋体" panose="02010600030101010101" pitchFamily="2" charset="-122"/>
              </a:rPr>
              <a:t>        orders</a:t>
            </a:r>
            <a:r>
              <a:rPr lang="en-US" altLang="zh-CN" sz="24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400" dirty="0">
                <a:solidFill>
                  <a:srgbClr val="BABBCC"/>
                </a:solidFill>
                <a:effectLst/>
                <a:highlight>
                  <a:srgbClr val="222336"/>
                </a:highlight>
                <a:latin typeface="Menlo"/>
                <a:ea typeface="宋体" panose="02010600030101010101" pitchFamily="2" charset="-122"/>
                <a:cs typeface="宋体" panose="02010600030101010101" pitchFamily="2" charset="-122"/>
              </a:rPr>
              <a:t>_</a:t>
            </a:r>
            <a:r>
              <a:rPr lang="en-US" altLang="zh-CN" sz="2400" dirty="0" err="1">
                <a:solidFill>
                  <a:srgbClr val="BABBCC"/>
                </a:solidFill>
                <a:effectLst/>
                <a:highlight>
                  <a:srgbClr val="222336"/>
                </a:highlight>
                <a:latin typeface="Menlo"/>
                <a:ea typeface="宋体" panose="02010600030101010101" pitchFamily="2" charset="-122"/>
                <a:cs typeface="宋体" panose="02010600030101010101" pitchFamily="2" charset="-122"/>
              </a:rPr>
              <a:t>OrderId</a:t>
            </a:r>
            <a:r>
              <a:rPr lang="en-US" altLang="zh-CN" sz="24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400" dirty="0">
                <a:solidFill>
                  <a:srgbClr val="BABBCC"/>
                </a:solidFill>
                <a:effectLst/>
                <a:highlight>
                  <a:srgbClr val="222336"/>
                </a:highlight>
                <a:latin typeface="Menlo"/>
                <a:ea typeface="宋体" panose="02010600030101010101" pitchFamily="2" charset="-122"/>
                <a:cs typeface="宋体" panose="02010600030101010101" pitchFamily="2" charset="-122"/>
              </a:rPr>
              <a:t>Shipped </a:t>
            </a:r>
            <a:r>
              <a:rPr lang="en-US" altLang="zh-CN" sz="24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4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400" dirty="0">
                <a:solidFill>
                  <a:srgbClr val="569CD6"/>
                </a:solidFill>
                <a:effectLst/>
                <a:highlight>
                  <a:srgbClr val="222336"/>
                </a:highlight>
                <a:latin typeface="Menlo"/>
                <a:ea typeface="宋体" panose="02010600030101010101" pitchFamily="2" charset="-122"/>
                <a:cs typeface="宋体" panose="02010600030101010101" pitchFamily="2" charset="-122"/>
              </a:rPr>
              <a:t>true</a:t>
            </a:r>
            <a:r>
              <a:rPr lang="en-US" altLang="zh-CN" sz="24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400" dirty="0">
                <a:solidFill>
                  <a:srgbClr val="BABBCC"/>
                </a:solidFill>
                <a:effectLst/>
                <a:highlight>
                  <a:srgbClr val="222336"/>
                </a:highlight>
                <a:latin typeface="Menlo"/>
                <a:ea typeface="宋体" panose="02010600030101010101" pitchFamily="2" charset="-122"/>
                <a:cs typeface="宋体" panose="02010600030101010101" pitchFamily="2" charset="-122"/>
              </a:rPr>
              <a:t>       </a:t>
            </a:r>
            <a:endParaRPr lang="zh-CN" altLang="zh-CN" sz="28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pPr>
              <a:lnSpc>
                <a:spcPts val="1725"/>
              </a:lnSpc>
            </a:pPr>
            <a:r>
              <a:rPr lang="en-US" altLang="zh-CN" sz="24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4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8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233080655"/>
      </p:ext>
    </p:extLst>
  </p:cSld>
  <p:clrMapOvr>
    <a:masterClrMapping/>
  </p:clrMapOvr>
  <p:transition spd="slow">
    <p:pull/>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在</a:t>
              </a:r>
              <a:r>
                <a:rPr lang="en-US" altLang="zh-CN" sz="4000" b="1" dirty="0">
                  <a:solidFill>
                    <a:schemeClr val="bg1"/>
                  </a:solidFill>
                  <a:latin typeface="+mj-ea"/>
                </a:rPr>
                <a:t>Remix IDE</a:t>
              </a:r>
              <a:r>
                <a:rPr lang="zh-CN" altLang="en-US" sz="4000" b="1" dirty="0">
                  <a:solidFill>
                    <a:schemeClr val="bg1"/>
                  </a:solidFill>
                  <a:latin typeface="+mj-ea"/>
                </a:rPr>
                <a:t>中创建工作空间和智能合约文件</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323474" y="1366880"/>
            <a:ext cx="8734926" cy="369332"/>
          </a:xfrm>
          <a:prstGeom prst="rect">
            <a:avLst/>
          </a:prstGeom>
          <a:noFill/>
        </p:spPr>
        <p:txBody>
          <a:bodyPr wrap="square" rtlCol="0">
            <a:spAutoFit/>
          </a:bodyPr>
          <a:lstStyle/>
          <a:p>
            <a:r>
              <a:rPr lang="zh-CN" altLang="en-US" b="1" dirty="0">
                <a:solidFill>
                  <a:schemeClr val="bg1"/>
                </a:solidFill>
                <a:latin typeface="+mj-ea"/>
                <a:ea typeface="+mj-ea"/>
                <a:cs typeface="+mj-cs"/>
              </a:rPr>
              <a:t>当买家收到货物之后，可以调用确认收货函数来将订单标记为已完成：</a:t>
            </a:r>
          </a:p>
        </p:txBody>
      </p:sp>
      <p:sp>
        <p:nvSpPr>
          <p:cNvPr id="7" name="文本框 6">
            <a:extLst>
              <a:ext uri="{FF2B5EF4-FFF2-40B4-BE49-F238E27FC236}">
                <a16:creationId xmlns:a16="http://schemas.microsoft.com/office/drawing/2014/main" id="{9072E032-4961-F8F8-5B7B-75A39FEC8E61}"/>
              </a:ext>
            </a:extLst>
          </p:cNvPr>
          <p:cNvSpPr txBox="1"/>
          <p:nvPr/>
        </p:nvSpPr>
        <p:spPr>
          <a:xfrm>
            <a:off x="1398671" y="4290808"/>
            <a:ext cx="6093994" cy="1477328"/>
          </a:xfrm>
          <a:prstGeom prst="rect">
            <a:avLst/>
          </a:prstGeom>
          <a:noFill/>
        </p:spPr>
        <p:txBody>
          <a:bodyPr wrap="square">
            <a:spAutoFit/>
          </a:bodyPr>
          <a:lstStyle/>
          <a:p>
            <a:r>
              <a:rPr lang="zh-CN" altLang="en-US" b="1" dirty="0">
                <a:solidFill>
                  <a:schemeClr val="bg1"/>
                </a:solidFill>
                <a:latin typeface="+mj-ea"/>
                <a:ea typeface="+mj-ea"/>
                <a:cs typeface="+mj-cs"/>
              </a:rPr>
              <a:t>相似的，确认收货函数中验证了买家的身份和地址，并且确认了订单已被卖家标记为已发货（</a:t>
            </a:r>
            <a:r>
              <a:rPr lang="en-US" altLang="zh-CN" b="1" dirty="0">
                <a:solidFill>
                  <a:schemeClr val="bg1"/>
                </a:solidFill>
                <a:latin typeface="+mj-ea"/>
                <a:ea typeface="+mj-ea"/>
                <a:cs typeface="+mj-cs"/>
              </a:rPr>
              <a:t>shipped</a:t>
            </a:r>
            <a:r>
              <a:rPr lang="zh-CN" altLang="en-US" b="1" dirty="0">
                <a:solidFill>
                  <a:schemeClr val="bg1"/>
                </a:solidFill>
                <a:latin typeface="+mj-ea"/>
                <a:ea typeface="+mj-ea"/>
                <a:cs typeface="+mj-cs"/>
              </a:rPr>
              <a:t>）。买家调用函数时被要求输入自己的买家编号和订单编号，调用函数后将订单列表中对应的订单的状态修改成已完成（</a:t>
            </a:r>
            <a:r>
              <a:rPr lang="en-US" altLang="zh-CN" b="1" dirty="0">
                <a:solidFill>
                  <a:schemeClr val="bg1"/>
                </a:solidFill>
                <a:latin typeface="+mj-ea"/>
                <a:ea typeface="+mj-ea"/>
                <a:cs typeface="+mj-cs"/>
              </a:rPr>
              <a:t>finished</a:t>
            </a:r>
            <a:r>
              <a:rPr lang="zh-CN" altLang="en-US" b="1" dirty="0">
                <a:solidFill>
                  <a:schemeClr val="bg1"/>
                </a:solidFill>
                <a:latin typeface="+mj-ea"/>
                <a:ea typeface="+mj-ea"/>
                <a:cs typeface="+mj-cs"/>
              </a:rPr>
              <a:t>）。至此一个单独的订单收发循环结束。</a:t>
            </a:r>
          </a:p>
        </p:txBody>
      </p:sp>
      <p:sp>
        <p:nvSpPr>
          <p:cNvPr id="4" name="文本框 3">
            <a:extLst>
              <a:ext uri="{FF2B5EF4-FFF2-40B4-BE49-F238E27FC236}">
                <a16:creationId xmlns:a16="http://schemas.microsoft.com/office/drawing/2014/main" id="{60B60391-CE10-BDB4-2EFE-2AC46412DDD6}"/>
              </a:ext>
            </a:extLst>
          </p:cNvPr>
          <p:cNvSpPr txBox="1"/>
          <p:nvPr/>
        </p:nvSpPr>
        <p:spPr>
          <a:xfrm>
            <a:off x="1175435" y="1956810"/>
            <a:ext cx="10218469" cy="1490152"/>
          </a:xfrm>
          <a:prstGeom prst="rect">
            <a:avLst/>
          </a:prstGeom>
          <a:noFill/>
        </p:spPr>
        <p:txBody>
          <a:bodyPr wrap="square">
            <a:spAutoFit/>
          </a:bodyPr>
          <a:lstStyle/>
          <a:p>
            <a:pPr>
              <a:lnSpc>
                <a:spcPts val="1725"/>
              </a:lnSpc>
            </a:pPr>
            <a:r>
              <a:rPr lang="zh-CN" altLang="zh-CN" sz="1800" dirty="0">
                <a:solidFill>
                  <a:srgbClr val="BABBCC"/>
                </a:solidFill>
                <a:effectLst/>
                <a:highlight>
                  <a:srgbClr val="222336"/>
                </a:highlight>
                <a:latin typeface="宋体" panose="02010600030101010101" pitchFamily="2" charset="-122"/>
                <a:ea typeface="Menlo"/>
                <a:cs typeface="宋体" panose="02010600030101010101" pitchFamily="2" charset="-122"/>
              </a:rPr>
              <a:t> </a:t>
            </a:r>
            <a:r>
              <a:rPr lang="en-US" altLang="zh-CN" sz="2000" dirty="0">
                <a:solidFill>
                  <a:srgbClr val="569CD6"/>
                </a:solidFill>
                <a:effectLst/>
                <a:highlight>
                  <a:srgbClr val="222336"/>
                </a:highlight>
                <a:latin typeface="Menlo"/>
                <a:ea typeface="宋体" panose="02010600030101010101" pitchFamily="2" charset="-122"/>
                <a:cs typeface="宋体" panose="02010600030101010101" pitchFamily="2" charset="-122"/>
              </a:rPr>
              <a:t>function</a:t>
            </a: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000" dirty="0" err="1">
                <a:solidFill>
                  <a:srgbClr val="BABBCC"/>
                </a:solidFill>
                <a:effectLst/>
                <a:highlight>
                  <a:srgbClr val="222336"/>
                </a:highlight>
                <a:latin typeface="Menlo"/>
                <a:ea typeface="宋体" panose="02010600030101010101" pitchFamily="2" charset="-122"/>
                <a:cs typeface="宋体" panose="02010600030101010101" pitchFamily="2" charset="-122"/>
              </a:rPr>
              <a:t>recieveOrder</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000" dirty="0" err="1">
                <a:solidFill>
                  <a:srgbClr val="569CD6"/>
                </a:solidFill>
                <a:effectLst/>
                <a:highlight>
                  <a:srgbClr val="222336"/>
                </a:highlight>
                <a:latin typeface="Menlo"/>
                <a:ea typeface="宋体" panose="02010600030101010101" pitchFamily="2" charset="-122"/>
                <a:cs typeface="宋体" panose="02010600030101010101" pitchFamily="2" charset="-122"/>
              </a:rPr>
              <a:t>uint</a:t>
            </a: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 _BuyerId</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000" dirty="0" err="1">
                <a:solidFill>
                  <a:srgbClr val="569CD6"/>
                </a:solidFill>
                <a:effectLst/>
                <a:highlight>
                  <a:srgbClr val="222336"/>
                </a:highlight>
                <a:latin typeface="Menlo"/>
                <a:ea typeface="宋体" panose="02010600030101010101" pitchFamily="2" charset="-122"/>
                <a:cs typeface="宋体" panose="02010600030101010101" pitchFamily="2" charset="-122"/>
              </a:rPr>
              <a:t>uint</a:t>
            </a: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 _</a:t>
            </a:r>
            <a:r>
              <a:rPr lang="en-US" altLang="zh-CN" sz="2000" dirty="0" err="1">
                <a:solidFill>
                  <a:srgbClr val="BABBCC"/>
                </a:solidFill>
                <a:effectLst/>
                <a:highlight>
                  <a:srgbClr val="222336"/>
                </a:highlight>
                <a:latin typeface="Menlo"/>
                <a:ea typeface="宋体" panose="02010600030101010101" pitchFamily="2" charset="-122"/>
                <a:cs typeface="宋体" panose="02010600030101010101" pitchFamily="2" charset="-122"/>
              </a:rPr>
              <a:t>OrderId</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000" dirty="0">
                <a:solidFill>
                  <a:srgbClr val="32BA89"/>
                </a:solidFill>
                <a:effectLst/>
                <a:highlight>
                  <a:srgbClr val="222336"/>
                </a:highlight>
                <a:latin typeface="Menlo"/>
                <a:ea typeface="宋体" panose="02010600030101010101" pitchFamily="2" charset="-122"/>
                <a:cs typeface="宋体" panose="02010600030101010101" pitchFamily="2" charset="-122"/>
              </a:rPr>
              <a:t>public</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4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pPr>
              <a:lnSpc>
                <a:spcPts val="1725"/>
              </a:lnSpc>
            </a:pP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000" dirty="0">
                <a:solidFill>
                  <a:srgbClr val="007AA6"/>
                </a:solidFill>
                <a:effectLst/>
                <a:highlight>
                  <a:srgbClr val="222336"/>
                </a:highlight>
                <a:latin typeface="Menlo"/>
                <a:ea typeface="宋体" panose="02010600030101010101" pitchFamily="2" charset="-122"/>
                <a:cs typeface="宋体" panose="02010600030101010101" pitchFamily="2" charset="-122"/>
              </a:rPr>
              <a:t>require</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_BuyerId </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 orders</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_</a:t>
            </a:r>
            <a:r>
              <a:rPr lang="en-US" altLang="zh-CN" sz="2000" dirty="0" err="1">
                <a:solidFill>
                  <a:srgbClr val="BABBCC"/>
                </a:solidFill>
                <a:effectLst/>
                <a:highlight>
                  <a:srgbClr val="222336"/>
                </a:highlight>
                <a:latin typeface="Menlo"/>
                <a:ea typeface="宋体" panose="02010600030101010101" pitchFamily="2" charset="-122"/>
                <a:cs typeface="宋体" panose="02010600030101010101" pitchFamily="2" charset="-122"/>
              </a:rPr>
              <a:t>OrderId</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BuyerId</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000" dirty="0">
                <a:solidFill>
                  <a:srgbClr val="CE9178"/>
                </a:solidFill>
                <a:effectLst/>
                <a:highlight>
                  <a:srgbClr val="222336"/>
                </a:highlight>
                <a:latin typeface="Menlo"/>
                <a:ea typeface="宋体" panose="02010600030101010101" pitchFamily="2" charset="-122"/>
                <a:cs typeface="宋体" panose="02010600030101010101" pitchFamily="2" charset="-122"/>
              </a:rPr>
              <a:t>"Wrong user."</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4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pPr>
              <a:lnSpc>
                <a:spcPts val="1725"/>
              </a:lnSpc>
            </a:pP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000" dirty="0">
                <a:solidFill>
                  <a:srgbClr val="007AA6"/>
                </a:solidFill>
                <a:effectLst/>
                <a:highlight>
                  <a:srgbClr val="222336"/>
                </a:highlight>
                <a:latin typeface="Menlo"/>
                <a:ea typeface="宋体" panose="02010600030101010101" pitchFamily="2" charset="-122"/>
                <a:cs typeface="宋体" panose="02010600030101010101" pitchFamily="2" charset="-122"/>
              </a:rPr>
              <a:t>require</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orders</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_</a:t>
            </a:r>
            <a:r>
              <a:rPr lang="en-US" altLang="zh-CN" sz="2000" dirty="0" err="1">
                <a:solidFill>
                  <a:srgbClr val="BABBCC"/>
                </a:solidFill>
                <a:effectLst/>
                <a:highlight>
                  <a:srgbClr val="222336"/>
                </a:highlight>
                <a:latin typeface="Menlo"/>
                <a:ea typeface="宋体" panose="02010600030101010101" pitchFamily="2" charset="-122"/>
                <a:cs typeface="宋体" panose="02010600030101010101" pitchFamily="2" charset="-122"/>
              </a:rPr>
              <a:t>OrderId</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Shipped </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000" dirty="0">
                <a:solidFill>
                  <a:srgbClr val="569CD6"/>
                </a:solidFill>
                <a:effectLst/>
                <a:highlight>
                  <a:srgbClr val="222336"/>
                </a:highlight>
                <a:latin typeface="Menlo"/>
                <a:ea typeface="宋体" panose="02010600030101010101" pitchFamily="2" charset="-122"/>
                <a:cs typeface="宋体" panose="02010600030101010101" pitchFamily="2" charset="-122"/>
              </a:rPr>
              <a:t>true</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000" dirty="0">
                <a:solidFill>
                  <a:srgbClr val="CE9178"/>
                </a:solidFill>
                <a:effectLst/>
                <a:highlight>
                  <a:srgbClr val="222336"/>
                </a:highlight>
                <a:latin typeface="Menlo"/>
                <a:ea typeface="宋体" panose="02010600030101010101" pitchFamily="2" charset="-122"/>
                <a:cs typeface="宋体" panose="02010600030101010101" pitchFamily="2" charset="-122"/>
              </a:rPr>
              <a:t>"Order not shipped yet."</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4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pPr>
              <a:lnSpc>
                <a:spcPts val="1725"/>
              </a:lnSpc>
            </a:pP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000" dirty="0">
                <a:solidFill>
                  <a:srgbClr val="007AA6"/>
                </a:solidFill>
                <a:effectLst/>
                <a:highlight>
                  <a:srgbClr val="222336"/>
                </a:highlight>
                <a:latin typeface="Menlo"/>
                <a:ea typeface="宋体" panose="02010600030101010101" pitchFamily="2" charset="-122"/>
                <a:cs typeface="宋体" panose="02010600030101010101" pitchFamily="2" charset="-122"/>
              </a:rPr>
              <a:t>require</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000" dirty="0" err="1">
                <a:solidFill>
                  <a:srgbClr val="007AA6"/>
                </a:solidFill>
                <a:effectLst/>
                <a:highlight>
                  <a:srgbClr val="222336"/>
                </a:highlight>
                <a:latin typeface="Menlo"/>
                <a:ea typeface="宋体" panose="02010600030101010101" pitchFamily="2" charset="-122"/>
                <a:cs typeface="宋体" panose="02010600030101010101" pitchFamily="2" charset="-122"/>
              </a:rPr>
              <a:t>msg</a:t>
            </a:r>
            <a:r>
              <a:rPr lang="en-US" altLang="zh-CN" sz="2000" dirty="0" err="1">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000" dirty="0" err="1">
                <a:solidFill>
                  <a:srgbClr val="BABBCC"/>
                </a:solidFill>
                <a:effectLst/>
                <a:highlight>
                  <a:srgbClr val="222336"/>
                </a:highlight>
                <a:latin typeface="Menlo"/>
                <a:ea typeface="宋体" panose="02010600030101010101" pitchFamily="2" charset="-122"/>
                <a:cs typeface="宋体" panose="02010600030101010101" pitchFamily="2" charset="-122"/>
              </a:rPr>
              <a:t>sender</a:t>
            </a: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 buyers</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_BuyerId</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000" dirty="0" err="1">
                <a:solidFill>
                  <a:srgbClr val="BABBCC"/>
                </a:solidFill>
                <a:effectLst/>
                <a:highlight>
                  <a:srgbClr val="222336"/>
                </a:highlight>
                <a:latin typeface="Menlo"/>
                <a:ea typeface="宋体" panose="02010600030101010101" pitchFamily="2" charset="-122"/>
                <a:cs typeface="宋体" panose="02010600030101010101" pitchFamily="2" charset="-122"/>
              </a:rPr>
              <a:t>BuyerAddress</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000" dirty="0">
                <a:solidFill>
                  <a:srgbClr val="CE9178"/>
                </a:solidFill>
                <a:effectLst/>
                <a:highlight>
                  <a:srgbClr val="222336"/>
                </a:highlight>
                <a:latin typeface="Menlo"/>
                <a:ea typeface="宋体" panose="02010600030101010101" pitchFamily="2" charset="-122"/>
                <a:cs typeface="宋体" panose="02010600030101010101" pitchFamily="2" charset="-122"/>
              </a:rPr>
              <a:t>"Only Buyer can finish order."</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4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pPr>
              <a:lnSpc>
                <a:spcPts val="1725"/>
              </a:lnSpc>
            </a:pP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        orders</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_</a:t>
            </a:r>
            <a:r>
              <a:rPr lang="en-US" altLang="zh-CN" sz="2000" dirty="0" err="1">
                <a:solidFill>
                  <a:srgbClr val="BABBCC"/>
                </a:solidFill>
                <a:effectLst/>
                <a:highlight>
                  <a:srgbClr val="222336"/>
                </a:highlight>
                <a:latin typeface="Menlo"/>
                <a:ea typeface="宋体" panose="02010600030101010101" pitchFamily="2" charset="-122"/>
                <a:cs typeface="宋体" panose="02010600030101010101" pitchFamily="2" charset="-122"/>
              </a:rPr>
              <a:t>OrderId</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Finished </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r>
              <a:rPr lang="en-US" altLang="zh-CN" sz="2000" dirty="0">
                <a:solidFill>
                  <a:srgbClr val="BABBCC"/>
                </a:solidFill>
                <a:effectLst/>
                <a:highlight>
                  <a:srgbClr val="222336"/>
                </a:highlight>
                <a:latin typeface="Menlo"/>
                <a:ea typeface="宋体" panose="02010600030101010101" pitchFamily="2" charset="-122"/>
                <a:cs typeface="宋体" panose="02010600030101010101" pitchFamily="2" charset="-122"/>
              </a:rPr>
              <a:t> </a:t>
            </a:r>
            <a:r>
              <a:rPr lang="en-US" altLang="zh-CN" sz="2000" dirty="0">
                <a:solidFill>
                  <a:srgbClr val="569CD6"/>
                </a:solidFill>
                <a:effectLst/>
                <a:highlight>
                  <a:srgbClr val="222336"/>
                </a:highlight>
                <a:latin typeface="Menlo"/>
                <a:ea typeface="宋体" panose="02010600030101010101" pitchFamily="2" charset="-122"/>
                <a:cs typeface="宋体" panose="02010600030101010101" pitchFamily="2" charset="-122"/>
              </a:rPr>
              <a:t>true</a:t>
            </a:r>
            <a:r>
              <a:rPr lang="en-US" altLang="zh-CN" sz="2000" dirty="0">
                <a:solidFill>
                  <a:srgbClr val="DCDCDC"/>
                </a:solidFill>
                <a:effectLst/>
                <a:highlight>
                  <a:srgbClr val="222336"/>
                </a:highlight>
                <a:latin typeface="Menlo"/>
                <a:ea typeface="宋体" panose="02010600030101010101" pitchFamily="2" charset="-122"/>
                <a:cs typeface="宋体" panose="02010600030101010101" pitchFamily="2" charset="-122"/>
              </a:rPr>
              <a:t>;</a:t>
            </a:r>
            <a:endParaRPr lang="zh-CN" altLang="zh-CN" sz="2400" dirty="0">
              <a:effectLst/>
              <a:highlight>
                <a:srgbClr val="222336"/>
              </a:highlight>
              <a:latin typeface="宋体" panose="02010600030101010101" pitchFamily="2" charset="-122"/>
              <a:ea typeface="宋体" panose="02010600030101010101" pitchFamily="2" charset="-122"/>
              <a:cs typeface="宋体" panose="02010600030101010101" pitchFamily="2" charset="-122"/>
            </a:endParaRPr>
          </a:p>
          <a:p>
            <a:r>
              <a:rPr lang="en-US" altLang="zh-CN" sz="2000" kern="0" dirty="0">
                <a:solidFill>
                  <a:srgbClr val="BABBCC"/>
                </a:solidFill>
                <a:effectLst/>
                <a:latin typeface="Menlo"/>
                <a:ea typeface="宋体" panose="02010600030101010101" pitchFamily="2" charset="-122"/>
              </a:rPr>
              <a:t>    </a:t>
            </a:r>
            <a:r>
              <a:rPr lang="en-US" altLang="zh-CN" sz="2000" kern="0" dirty="0">
                <a:solidFill>
                  <a:srgbClr val="DCDCDC"/>
                </a:solidFill>
                <a:effectLst/>
                <a:latin typeface="Menlo"/>
                <a:ea typeface="宋体" panose="02010600030101010101" pitchFamily="2" charset="-122"/>
              </a:rPr>
              <a:t>}</a:t>
            </a:r>
            <a:r>
              <a:rPr lang="en-US" altLang="zh-CN" sz="2000" kern="0" dirty="0">
                <a:solidFill>
                  <a:srgbClr val="BABBCC"/>
                </a:solidFill>
                <a:effectLst/>
                <a:latin typeface="Menlo"/>
                <a:ea typeface="宋体" panose="02010600030101010101" pitchFamily="2" charset="-122"/>
              </a:rPr>
              <a:t> </a:t>
            </a:r>
            <a:endParaRPr lang="zh-CN" altLang="en-US" sz="2000" dirty="0"/>
          </a:p>
        </p:txBody>
      </p:sp>
    </p:spTree>
    <p:extLst>
      <p:ext uri="{BB962C8B-B14F-4D97-AF65-F5344CB8AC3E}">
        <p14:creationId xmlns:p14="http://schemas.microsoft.com/office/powerpoint/2010/main" val="3369527466"/>
      </p:ext>
    </p:extLst>
  </p:cSld>
  <p:clrMapOvr>
    <a:masterClrMapping/>
  </p:clrMapOvr>
  <p:transition spd="slow">
    <p:pull/>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99606" y="2765207"/>
            <a:ext cx="4196267" cy="1712547"/>
            <a:chOff x="2242631" y="2041909"/>
            <a:chExt cx="4196267" cy="1712547"/>
          </a:xfrm>
        </p:grpSpPr>
        <p:sp>
          <p:nvSpPr>
            <p:cNvPr id="6" name="文本框 5"/>
            <p:cNvSpPr txBox="1"/>
            <p:nvPr/>
          </p:nvSpPr>
          <p:spPr>
            <a:xfrm>
              <a:off x="2242631" y="2677238"/>
              <a:ext cx="4196267" cy="1077218"/>
            </a:xfrm>
            <a:prstGeom prst="rect">
              <a:avLst/>
            </a:prstGeom>
            <a:noFill/>
          </p:spPr>
          <p:txBody>
            <a:bodyPr wrap="square" lIns="0" tIns="45720" rIns="91440" bIns="45720" rtlCol="0">
              <a:spAutoFit/>
              <a:scene3d>
                <a:camera prst="orthographicFront"/>
                <a:lightRig rig="threePt" dir="t"/>
              </a:scene3d>
              <a:sp3d contourW="12700"/>
            </a:bodyPr>
            <a:lstStyle/>
            <a:p>
              <a:pPr lvl="0">
                <a:defRPr/>
              </a:pPr>
              <a:r>
                <a:rPr lang="zh-CN" altLang="en-US" sz="3200" b="1" dirty="0">
                  <a:solidFill>
                    <a:schemeClr val="bg1"/>
                  </a:solidFill>
                  <a:latin typeface="+mj-ea"/>
                </a:rPr>
                <a:t>货运追踪区块链应用的使用</a:t>
              </a:r>
            </a:p>
          </p:txBody>
        </p:sp>
        <p:sp>
          <p:nvSpPr>
            <p:cNvPr id="8" name="文本框 7"/>
            <p:cNvSpPr txBox="1"/>
            <p:nvPr/>
          </p:nvSpPr>
          <p:spPr>
            <a:xfrm>
              <a:off x="2242632" y="2041909"/>
              <a:ext cx="2422187" cy="707886"/>
            </a:xfrm>
            <a:prstGeom prst="rect">
              <a:avLst/>
            </a:prstGeom>
            <a:noFill/>
          </p:spPr>
          <p:txBody>
            <a:bodyPr wrap="square" lIns="0" tIns="45720" rIns="91440" bIns="45720" rtlCol="0">
              <a:spAutoFit/>
            </a:bodyPr>
            <a:lstStyle/>
            <a:p>
              <a:r>
                <a:rPr lang="en-US" altLang="zh-CN" sz="4000" b="1" dirty="0">
                  <a:solidFill>
                    <a:schemeClr val="bg1"/>
                  </a:solidFill>
                  <a:latin typeface="+mj-lt"/>
                  <a:cs typeface="Impact" panose="020B0806030902050204" charset="0"/>
                </a:rPr>
                <a:t>PART 03</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货运追踪区块链应用的使用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369332"/>
          </a:xfrm>
          <a:prstGeom prst="rect">
            <a:avLst/>
          </a:prstGeom>
          <a:noFill/>
        </p:spPr>
        <p:txBody>
          <a:bodyPr wrap="square" rtlCol="0">
            <a:spAutoFit/>
          </a:bodyPr>
          <a:lstStyle/>
          <a:p>
            <a:r>
              <a:rPr lang="zh-CN" altLang="en-US" b="1" dirty="0">
                <a:solidFill>
                  <a:schemeClr val="bg1"/>
                </a:solidFill>
                <a:latin typeface="+mj-ea"/>
                <a:ea typeface="+mj-ea"/>
                <a:cs typeface="+mj-cs"/>
              </a:rPr>
              <a:t>在</a:t>
            </a:r>
            <a:r>
              <a:rPr lang="en-US" altLang="zh-CN" b="1" dirty="0">
                <a:solidFill>
                  <a:schemeClr val="bg1"/>
                </a:solidFill>
                <a:latin typeface="+mj-ea"/>
                <a:ea typeface="+mj-ea"/>
                <a:cs typeface="+mj-cs"/>
              </a:rPr>
              <a:t>Remix IDE</a:t>
            </a:r>
            <a:r>
              <a:rPr lang="zh-CN" altLang="en-US" b="1" dirty="0">
                <a:solidFill>
                  <a:schemeClr val="bg1"/>
                </a:solidFill>
                <a:latin typeface="+mj-ea"/>
                <a:ea typeface="+mj-ea"/>
                <a:cs typeface="+mj-cs"/>
              </a:rPr>
              <a:t>界面左侧的工具栏中找到</a:t>
            </a:r>
            <a:r>
              <a:rPr lang="en-US" altLang="zh-CN" b="1" dirty="0">
                <a:solidFill>
                  <a:schemeClr val="bg1"/>
                </a:solidFill>
                <a:latin typeface="+mj-ea"/>
                <a:ea typeface="+mj-ea"/>
                <a:cs typeface="+mj-cs"/>
              </a:rPr>
              <a:t>Solidity</a:t>
            </a:r>
            <a:r>
              <a:rPr lang="zh-CN" altLang="en-US" b="1" dirty="0">
                <a:solidFill>
                  <a:schemeClr val="bg1"/>
                </a:solidFill>
                <a:latin typeface="+mj-ea"/>
                <a:ea typeface="+mj-ea"/>
                <a:cs typeface="+mj-cs"/>
              </a:rPr>
              <a:t>编译器并点击进入：</a:t>
            </a:r>
          </a:p>
        </p:txBody>
      </p:sp>
      <p:pic>
        <p:nvPicPr>
          <p:cNvPr id="3" name="图片 2">
            <a:extLst>
              <a:ext uri="{FF2B5EF4-FFF2-40B4-BE49-F238E27FC236}">
                <a16:creationId xmlns:a16="http://schemas.microsoft.com/office/drawing/2014/main" id="{65BFCF3C-FDCE-F8F8-EA33-B9EDEE60FEEB}"/>
              </a:ext>
            </a:extLst>
          </p:cNvPr>
          <p:cNvPicPr>
            <a:picLocks noChangeAspect="1"/>
          </p:cNvPicPr>
          <p:nvPr/>
        </p:nvPicPr>
        <p:blipFill>
          <a:blip r:embed="rId3"/>
          <a:stretch>
            <a:fillRect/>
          </a:stretch>
        </p:blipFill>
        <p:spPr>
          <a:xfrm>
            <a:off x="3183555" y="1958640"/>
            <a:ext cx="5334804" cy="4356993"/>
          </a:xfrm>
          <a:prstGeom prst="rect">
            <a:avLst/>
          </a:prstGeom>
        </p:spPr>
      </p:pic>
    </p:spTree>
    <p:extLst>
      <p:ext uri="{BB962C8B-B14F-4D97-AF65-F5344CB8AC3E}">
        <p14:creationId xmlns:p14="http://schemas.microsoft.com/office/powerpoint/2010/main" val="726597403"/>
      </p:ext>
    </p:extLst>
  </p:cSld>
  <p:clrMapOvr>
    <a:masterClrMapping/>
  </p:clrMapOvr>
  <p:transition spd="slow">
    <p:pull/>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货运追踪区块链应用的使用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646331"/>
          </a:xfrm>
          <a:prstGeom prst="rect">
            <a:avLst/>
          </a:prstGeom>
          <a:noFill/>
        </p:spPr>
        <p:txBody>
          <a:bodyPr wrap="square" rtlCol="0">
            <a:spAutoFit/>
          </a:bodyPr>
          <a:lstStyle/>
          <a:p>
            <a:r>
              <a:rPr lang="zh-CN" altLang="en-US" b="1" dirty="0">
                <a:solidFill>
                  <a:schemeClr val="bg1"/>
                </a:solidFill>
                <a:latin typeface="+mj-ea"/>
                <a:ea typeface="+mj-ea"/>
                <a:cs typeface="+mj-cs"/>
              </a:rPr>
              <a:t>在编译器界面中，选择适配的编译器版本。本任务的智能合约代码对</a:t>
            </a:r>
            <a:r>
              <a:rPr lang="en-US" altLang="zh-CN" b="1" dirty="0">
                <a:solidFill>
                  <a:schemeClr val="bg1"/>
                </a:solidFill>
                <a:latin typeface="+mj-ea"/>
                <a:ea typeface="+mj-ea"/>
                <a:cs typeface="+mj-cs"/>
              </a:rPr>
              <a:t>Solidity</a:t>
            </a:r>
            <a:r>
              <a:rPr lang="zh-CN" altLang="en-US" b="1" dirty="0">
                <a:solidFill>
                  <a:schemeClr val="bg1"/>
                </a:solidFill>
                <a:latin typeface="+mj-ea"/>
                <a:ea typeface="+mj-ea"/>
                <a:cs typeface="+mj-cs"/>
              </a:rPr>
              <a:t>编译器的要求为</a:t>
            </a:r>
            <a:r>
              <a:rPr lang="en-US" altLang="zh-CN" b="1" dirty="0">
                <a:solidFill>
                  <a:schemeClr val="bg1"/>
                </a:solidFill>
                <a:latin typeface="+mj-ea"/>
                <a:ea typeface="+mj-ea"/>
                <a:cs typeface="+mj-cs"/>
              </a:rPr>
              <a:t>0.8.0</a:t>
            </a:r>
            <a:r>
              <a:rPr lang="zh-CN" altLang="en-US" b="1" dirty="0">
                <a:solidFill>
                  <a:schemeClr val="bg1"/>
                </a:solidFill>
                <a:latin typeface="+mj-ea"/>
                <a:ea typeface="+mj-ea"/>
                <a:cs typeface="+mj-cs"/>
              </a:rPr>
              <a:t>以上，可直接选择最新的编译器版本：</a:t>
            </a:r>
          </a:p>
        </p:txBody>
      </p:sp>
      <p:pic>
        <p:nvPicPr>
          <p:cNvPr id="4" name="图片 3">
            <a:extLst>
              <a:ext uri="{FF2B5EF4-FFF2-40B4-BE49-F238E27FC236}">
                <a16:creationId xmlns:a16="http://schemas.microsoft.com/office/drawing/2014/main" id="{5D66B963-8821-4282-786F-54D89CCBD5D2}"/>
              </a:ext>
            </a:extLst>
          </p:cNvPr>
          <p:cNvPicPr>
            <a:picLocks noChangeAspect="1"/>
          </p:cNvPicPr>
          <p:nvPr/>
        </p:nvPicPr>
        <p:blipFill>
          <a:blip r:embed="rId3"/>
          <a:stretch>
            <a:fillRect/>
          </a:stretch>
        </p:blipFill>
        <p:spPr>
          <a:xfrm>
            <a:off x="2613123" y="2201114"/>
            <a:ext cx="5808982" cy="4200569"/>
          </a:xfrm>
          <a:prstGeom prst="rect">
            <a:avLst/>
          </a:prstGeom>
        </p:spPr>
      </p:pic>
    </p:spTree>
    <p:extLst>
      <p:ext uri="{BB962C8B-B14F-4D97-AF65-F5344CB8AC3E}">
        <p14:creationId xmlns:p14="http://schemas.microsoft.com/office/powerpoint/2010/main" val="2435242409"/>
      </p:ext>
    </p:extLst>
  </p:cSld>
  <p:clrMapOvr>
    <a:masterClrMapping/>
  </p:clrMapOvr>
  <p:transition spd="slow">
    <p:pull/>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货运追踪区块链应用的使用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646331"/>
          </a:xfrm>
          <a:prstGeom prst="rect">
            <a:avLst/>
          </a:prstGeom>
          <a:noFill/>
        </p:spPr>
        <p:txBody>
          <a:bodyPr wrap="square" rtlCol="0">
            <a:spAutoFit/>
          </a:bodyPr>
          <a:lstStyle/>
          <a:p>
            <a:r>
              <a:rPr lang="zh-CN" altLang="en-US" b="1" dirty="0">
                <a:solidFill>
                  <a:schemeClr val="bg1"/>
                </a:solidFill>
                <a:latin typeface="+mj-ea"/>
                <a:ea typeface="+mj-ea"/>
                <a:cs typeface="+mj-cs"/>
              </a:rPr>
              <a:t>点击下方的编译按钮，编译器将自动编译刚刚编写的智能合约代码</a:t>
            </a:r>
            <a:r>
              <a:rPr lang="en-US" altLang="zh-CN" b="1" dirty="0" err="1">
                <a:solidFill>
                  <a:schemeClr val="bg1"/>
                </a:solidFill>
                <a:latin typeface="+mj-ea"/>
                <a:ea typeface="+mj-ea"/>
                <a:cs typeface="+mj-cs"/>
              </a:rPr>
              <a:t>zhuizong.sol</a:t>
            </a:r>
            <a:r>
              <a:rPr lang="zh-CN" altLang="en-US" b="1" dirty="0">
                <a:solidFill>
                  <a:schemeClr val="bg1"/>
                </a:solidFill>
                <a:latin typeface="+mj-ea"/>
                <a:ea typeface="+mj-ea"/>
                <a:cs typeface="+mj-cs"/>
              </a:rPr>
              <a:t>（或者也可以使用快捷键</a:t>
            </a:r>
            <a:r>
              <a:rPr lang="en-US" altLang="zh-CN" b="1" dirty="0" err="1">
                <a:solidFill>
                  <a:schemeClr val="bg1"/>
                </a:solidFill>
                <a:latin typeface="+mj-ea"/>
                <a:ea typeface="+mj-ea"/>
                <a:cs typeface="+mj-cs"/>
              </a:rPr>
              <a:t>Ctrl+S</a:t>
            </a:r>
            <a:r>
              <a:rPr lang="zh-CN" altLang="en-US" b="1" dirty="0">
                <a:solidFill>
                  <a:schemeClr val="bg1"/>
                </a:solidFill>
                <a:latin typeface="+mj-ea"/>
                <a:ea typeface="+mj-ea"/>
                <a:cs typeface="+mj-cs"/>
              </a:rPr>
              <a:t>进行编译）：</a:t>
            </a:r>
          </a:p>
        </p:txBody>
      </p:sp>
      <p:pic>
        <p:nvPicPr>
          <p:cNvPr id="4" name="图片 3">
            <a:extLst>
              <a:ext uri="{FF2B5EF4-FFF2-40B4-BE49-F238E27FC236}">
                <a16:creationId xmlns:a16="http://schemas.microsoft.com/office/drawing/2014/main" id="{E65EAE46-A483-E27F-A4E3-4991C52403D7}"/>
              </a:ext>
            </a:extLst>
          </p:cNvPr>
          <p:cNvPicPr>
            <a:picLocks noChangeAspect="1"/>
          </p:cNvPicPr>
          <p:nvPr/>
        </p:nvPicPr>
        <p:blipFill>
          <a:blip r:embed="rId3"/>
          <a:stretch>
            <a:fillRect/>
          </a:stretch>
        </p:blipFill>
        <p:spPr>
          <a:xfrm>
            <a:off x="1721233" y="2048058"/>
            <a:ext cx="7687461" cy="4356196"/>
          </a:xfrm>
          <a:prstGeom prst="rect">
            <a:avLst/>
          </a:prstGeom>
        </p:spPr>
      </p:pic>
    </p:spTree>
    <p:extLst>
      <p:ext uri="{BB962C8B-B14F-4D97-AF65-F5344CB8AC3E}">
        <p14:creationId xmlns:p14="http://schemas.microsoft.com/office/powerpoint/2010/main" val="2535282259"/>
      </p:ext>
    </p:extLst>
  </p:cSld>
  <p:clrMapOvr>
    <a:masterClrMapping/>
  </p:clrMapOvr>
  <p:transition spd="slow">
    <p:pull/>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货运追踪区块链应用的使用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646331"/>
          </a:xfrm>
          <a:prstGeom prst="rect">
            <a:avLst/>
          </a:prstGeom>
          <a:noFill/>
        </p:spPr>
        <p:txBody>
          <a:bodyPr wrap="square" rtlCol="0">
            <a:spAutoFit/>
          </a:bodyPr>
          <a:lstStyle/>
          <a:p>
            <a:r>
              <a:rPr lang="zh-CN" altLang="en-US" b="1" dirty="0">
                <a:solidFill>
                  <a:schemeClr val="bg1"/>
                </a:solidFill>
                <a:latin typeface="+mj-ea"/>
                <a:ea typeface="+mj-ea"/>
                <a:cs typeface="+mj-cs"/>
              </a:rPr>
              <a:t>若编译成功，左侧工具栏中</a:t>
            </a:r>
            <a:r>
              <a:rPr lang="en-US" altLang="zh-CN" b="1" dirty="0">
                <a:solidFill>
                  <a:schemeClr val="bg1"/>
                </a:solidFill>
                <a:latin typeface="+mj-ea"/>
                <a:ea typeface="+mj-ea"/>
                <a:cs typeface="+mj-cs"/>
              </a:rPr>
              <a:t>Solidity</a:t>
            </a:r>
            <a:r>
              <a:rPr lang="zh-CN" altLang="en-US" b="1" dirty="0">
                <a:solidFill>
                  <a:schemeClr val="bg1"/>
                </a:solidFill>
                <a:latin typeface="+mj-ea"/>
                <a:ea typeface="+mj-ea"/>
                <a:cs typeface="+mj-cs"/>
              </a:rPr>
              <a:t>编译器图标将改变，若有报错，将在编译器下方显示并弹出调试器模块。</a:t>
            </a:r>
          </a:p>
        </p:txBody>
      </p:sp>
      <p:pic>
        <p:nvPicPr>
          <p:cNvPr id="4" name="图片 3">
            <a:extLst>
              <a:ext uri="{FF2B5EF4-FFF2-40B4-BE49-F238E27FC236}">
                <a16:creationId xmlns:a16="http://schemas.microsoft.com/office/drawing/2014/main" id="{43226639-453F-194F-8822-7BB8CE3C7D78}"/>
              </a:ext>
            </a:extLst>
          </p:cNvPr>
          <p:cNvPicPr>
            <a:picLocks noChangeAspect="1"/>
          </p:cNvPicPr>
          <p:nvPr/>
        </p:nvPicPr>
        <p:blipFill>
          <a:blip r:embed="rId3"/>
          <a:stretch>
            <a:fillRect/>
          </a:stretch>
        </p:blipFill>
        <p:spPr>
          <a:xfrm>
            <a:off x="5084445" y="1800542"/>
            <a:ext cx="3000776" cy="4830816"/>
          </a:xfrm>
          <a:prstGeom prst="rect">
            <a:avLst/>
          </a:prstGeom>
        </p:spPr>
      </p:pic>
    </p:spTree>
    <p:extLst>
      <p:ext uri="{BB962C8B-B14F-4D97-AF65-F5344CB8AC3E}">
        <p14:creationId xmlns:p14="http://schemas.microsoft.com/office/powerpoint/2010/main" val="508629924"/>
      </p:ext>
    </p:extLst>
  </p:cSld>
  <p:clrMapOvr>
    <a:masterClrMapping/>
  </p:clrMapOvr>
  <p:transition spd="slow">
    <p:pull/>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货运追踪区块链应用的使用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369332"/>
          </a:xfrm>
          <a:prstGeom prst="rect">
            <a:avLst/>
          </a:prstGeom>
          <a:noFill/>
        </p:spPr>
        <p:txBody>
          <a:bodyPr wrap="square" rtlCol="0">
            <a:spAutoFit/>
          </a:bodyPr>
          <a:lstStyle/>
          <a:p>
            <a:r>
              <a:rPr lang="zh-CN" altLang="en-US" b="1" dirty="0">
                <a:solidFill>
                  <a:schemeClr val="bg1"/>
                </a:solidFill>
                <a:latin typeface="+mj-ea"/>
                <a:ea typeface="+mj-ea"/>
                <a:cs typeface="+mj-cs"/>
              </a:rPr>
              <a:t>编译成功之后，在左侧工具栏中找到部署</a:t>
            </a:r>
            <a:r>
              <a:rPr lang="en-US" altLang="zh-CN" b="1" dirty="0">
                <a:solidFill>
                  <a:schemeClr val="bg1"/>
                </a:solidFill>
                <a:latin typeface="+mj-ea"/>
                <a:ea typeface="+mj-ea"/>
                <a:cs typeface="+mj-cs"/>
              </a:rPr>
              <a:t>&amp;</a:t>
            </a:r>
            <a:r>
              <a:rPr lang="zh-CN" altLang="en-US" b="1" dirty="0">
                <a:solidFill>
                  <a:schemeClr val="bg1"/>
                </a:solidFill>
                <a:latin typeface="+mj-ea"/>
                <a:ea typeface="+mj-ea"/>
                <a:cs typeface="+mj-cs"/>
              </a:rPr>
              <a:t>发交易模块：</a:t>
            </a:r>
          </a:p>
        </p:txBody>
      </p:sp>
      <p:pic>
        <p:nvPicPr>
          <p:cNvPr id="3" name="图片 2">
            <a:extLst>
              <a:ext uri="{FF2B5EF4-FFF2-40B4-BE49-F238E27FC236}">
                <a16:creationId xmlns:a16="http://schemas.microsoft.com/office/drawing/2014/main" id="{390307F9-4836-3E35-D5AC-8D16342D2398}"/>
              </a:ext>
            </a:extLst>
          </p:cNvPr>
          <p:cNvPicPr>
            <a:picLocks noChangeAspect="1"/>
          </p:cNvPicPr>
          <p:nvPr/>
        </p:nvPicPr>
        <p:blipFill>
          <a:blip r:embed="rId3"/>
          <a:stretch>
            <a:fillRect/>
          </a:stretch>
        </p:blipFill>
        <p:spPr>
          <a:xfrm>
            <a:off x="1646755" y="1656711"/>
            <a:ext cx="3370814" cy="4910756"/>
          </a:xfrm>
          <a:prstGeom prst="rect">
            <a:avLst/>
          </a:prstGeom>
        </p:spPr>
      </p:pic>
      <p:sp>
        <p:nvSpPr>
          <p:cNvPr id="6" name="文本框 5">
            <a:extLst>
              <a:ext uri="{FF2B5EF4-FFF2-40B4-BE49-F238E27FC236}">
                <a16:creationId xmlns:a16="http://schemas.microsoft.com/office/drawing/2014/main" id="{A08E4AEA-A83A-D1D9-3BAB-AD1D97831DEE}"/>
              </a:ext>
            </a:extLst>
          </p:cNvPr>
          <p:cNvSpPr txBox="1"/>
          <p:nvPr/>
        </p:nvSpPr>
        <p:spPr>
          <a:xfrm>
            <a:off x="5488888" y="2957927"/>
            <a:ext cx="6093994" cy="2308324"/>
          </a:xfrm>
          <a:prstGeom prst="rect">
            <a:avLst/>
          </a:prstGeom>
          <a:noFill/>
        </p:spPr>
        <p:txBody>
          <a:bodyPr wrap="square">
            <a:spAutoFit/>
          </a:bodyPr>
          <a:lstStyle/>
          <a:p>
            <a:r>
              <a:rPr lang="zh-CN" altLang="zh-CN" sz="1800" dirty="0">
                <a:solidFill>
                  <a:schemeClr val="bg1"/>
                </a:solidFill>
                <a:effectLst/>
                <a:latin typeface="宋体" panose="02010600030101010101" pitchFamily="2" charset="-122"/>
                <a:ea typeface="宋体" panose="02010600030101010101" pitchFamily="2" charset="-122"/>
                <a:cs typeface="宋体" panose="02010600030101010101" pitchFamily="2" charset="-122"/>
              </a:rPr>
              <a:t>在环境中，选择</a:t>
            </a:r>
            <a:r>
              <a:rPr lang="en-US" altLang="zh-CN" sz="1800" dirty="0">
                <a:solidFill>
                  <a:schemeClr val="bg1"/>
                </a:solidFill>
                <a:effectLst/>
                <a:latin typeface="宋体" panose="02010600030101010101" pitchFamily="2" charset="-122"/>
                <a:ea typeface="宋体" panose="02010600030101010101" pitchFamily="2" charset="-122"/>
                <a:cs typeface="宋体" panose="02010600030101010101" pitchFamily="2" charset="-122"/>
              </a:rPr>
              <a:t>Remix VM</a:t>
            </a:r>
            <a:r>
              <a:rPr lang="zh-CN" altLang="zh-CN" sz="1800" dirty="0">
                <a:solidFill>
                  <a:schemeClr val="bg1"/>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chemeClr val="bg1"/>
                </a:solidFill>
                <a:effectLst/>
                <a:latin typeface="宋体" panose="02010600030101010101" pitchFamily="2" charset="-122"/>
                <a:ea typeface="宋体" panose="02010600030101010101" pitchFamily="2" charset="-122"/>
                <a:cs typeface="宋体" panose="02010600030101010101" pitchFamily="2" charset="-122"/>
              </a:rPr>
              <a:t>shanghai</a:t>
            </a:r>
            <a:r>
              <a:rPr lang="zh-CN" altLang="zh-CN" sz="1800" dirty="0">
                <a:solidFill>
                  <a:schemeClr val="bg1"/>
                </a:solidFill>
                <a:effectLst/>
                <a:latin typeface="宋体" panose="02010600030101010101" pitchFamily="2" charset="-122"/>
                <a:ea typeface="宋体" panose="02010600030101010101" pitchFamily="2" charset="-122"/>
                <a:cs typeface="宋体" panose="02010600030101010101" pitchFamily="2" charset="-122"/>
              </a:rPr>
              <a:t>）即可。</a:t>
            </a:r>
          </a:p>
          <a:p>
            <a:r>
              <a:rPr lang="zh-CN" altLang="zh-CN" sz="1800" dirty="0">
                <a:solidFill>
                  <a:schemeClr val="bg1"/>
                </a:solidFill>
                <a:effectLst/>
                <a:latin typeface="宋体" panose="02010600030101010101" pitchFamily="2" charset="-122"/>
                <a:ea typeface="宋体" panose="02010600030101010101" pitchFamily="2" charset="-122"/>
                <a:cs typeface="宋体" panose="02010600030101010101" pitchFamily="2" charset="-122"/>
              </a:rPr>
              <a:t>每次使用，</a:t>
            </a:r>
            <a:r>
              <a:rPr lang="en-US" altLang="zh-CN" sz="1800" dirty="0">
                <a:solidFill>
                  <a:schemeClr val="bg1"/>
                </a:solidFill>
                <a:effectLst/>
                <a:latin typeface="宋体" panose="02010600030101010101" pitchFamily="2" charset="-122"/>
                <a:ea typeface="宋体" panose="02010600030101010101" pitchFamily="2" charset="-122"/>
                <a:cs typeface="宋体" panose="02010600030101010101" pitchFamily="2" charset="-122"/>
              </a:rPr>
              <a:t>Remix IDE</a:t>
            </a:r>
            <a:r>
              <a:rPr lang="zh-CN" altLang="zh-CN" sz="1800" dirty="0">
                <a:solidFill>
                  <a:schemeClr val="bg1"/>
                </a:solidFill>
                <a:effectLst/>
                <a:latin typeface="宋体" panose="02010600030101010101" pitchFamily="2" charset="-122"/>
                <a:ea typeface="宋体" panose="02010600030101010101" pitchFamily="2" charset="-122"/>
                <a:cs typeface="宋体" panose="02010600030101010101" pitchFamily="2" charset="-122"/>
              </a:rPr>
              <a:t>都会自动生成</a:t>
            </a:r>
            <a:r>
              <a:rPr lang="en-US" altLang="zh-CN" sz="1800" dirty="0">
                <a:solidFill>
                  <a:schemeClr val="bg1"/>
                </a:solidFill>
                <a:effectLst/>
                <a:latin typeface="宋体" panose="02010600030101010101" pitchFamily="2" charset="-122"/>
                <a:ea typeface="宋体" panose="02010600030101010101" pitchFamily="2" charset="-122"/>
                <a:cs typeface="宋体" panose="02010600030101010101" pitchFamily="2" charset="-122"/>
              </a:rPr>
              <a:t>15</a:t>
            </a:r>
            <a:r>
              <a:rPr lang="zh-CN" altLang="zh-CN" sz="1800" dirty="0">
                <a:solidFill>
                  <a:schemeClr val="bg1"/>
                </a:solidFill>
                <a:effectLst/>
                <a:latin typeface="宋体" panose="02010600030101010101" pitchFamily="2" charset="-122"/>
                <a:ea typeface="宋体" panose="02010600030101010101" pitchFamily="2" charset="-122"/>
                <a:cs typeface="宋体" panose="02010600030101010101" pitchFamily="2" charset="-122"/>
              </a:rPr>
              <a:t>个模拟账户地址供测试者使用。在本智能合约中，共需要一个卖家账户和若干个买家账户。点击账户地址右侧的复制图标可以将账户的地址复制到剪贴板。</a:t>
            </a:r>
          </a:p>
          <a:p>
            <a:r>
              <a:rPr lang="zh-CN" altLang="zh-CN" sz="1800" kern="0" dirty="0">
                <a:solidFill>
                  <a:schemeClr val="bg1"/>
                </a:solidFill>
                <a:effectLst/>
                <a:ea typeface="宋体" panose="02010600030101010101" pitchFamily="2" charset="-122"/>
                <a:cs typeface="宋体" panose="02010600030101010101" pitchFamily="2" charset="-122"/>
              </a:rPr>
              <a:t>通过点击部署按钮将智能合约部署上链前，需要确认选择的账户是设定的卖家账户，合约部署后，该账户将被</a:t>
            </a:r>
            <a:r>
              <a:rPr lang="en-US" altLang="zh-CN" sz="1800" kern="0" dirty="0">
                <a:solidFill>
                  <a:schemeClr val="bg1"/>
                </a:solidFill>
                <a:effectLst/>
                <a:ea typeface="宋体" panose="02010600030101010101" pitchFamily="2" charset="-122"/>
                <a:cs typeface="宋体" panose="02010600030101010101" pitchFamily="2" charset="-122"/>
              </a:rPr>
              <a:t>constructor</a:t>
            </a:r>
            <a:r>
              <a:rPr lang="zh-CN" altLang="zh-CN" sz="1800" kern="0" dirty="0">
                <a:solidFill>
                  <a:schemeClr val="bg1"/>
                </a:solidFill>
                <a:effectLst/>
                <a:ea typeface="宋体" panose="02010600030101010101" pitchFamily="2" charset="-122"/>
                <a:cs typeface="宋体" panose="02010600030101010101" pitchFamily="2" charset="-122"/>
              </a:rPr>
              <a:t>函数自动设定为唯一的卖家。</a:t>
            </a:r>
            <a:endParaRPr lang="zh-CN" altLang="en-US" dirty="0">
              <a:solidFill>
                <a:schemeClr val="bg1"/>
              </a:solidFill>
            </a:endParaRPr>
          </a:p>
        </p:txBody>
      </p:sp>
    </p:spTree>
    <p:extLst>
      <p:ext uri="{BB962C8B-B14F-4D97-AF65-F5344CB8AC3E}">
        <p14:creationId xmlns:p14="http://schemas.microsoft.com/office/powerpoint/2010/main" val="2449545297"/>
      </p:ext>
    </p:extLst>
  </p:cSld>
  <p:clrMapOvr>
    <a:masterClrMapping/>
  </p:clrMapOvr>
  <p:transition spd="slow">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99607" y="2765207"/>
            <a:ext cx="3464234" cy="2204989"/>
            <a:chOff x="2242632" y="2041909"/>
            <a:chExt cx="3464234" cy="2204989"/>
          </a:xfrm>
        </p:grpSpPr>
        <p:sp>
          <p:nvSpPr>
            <p:cNvPr id="6" name="文本框 5"/>
            <p:cNvSpPr txBox="1"/>
            <p:nvPr/>
          </p:nvSpPr>
          <p:spPr>
            <a:xfrm>
              <a:off x="2242632" y="2677238"/>
              <a:ext cx="3464234" cy="1569660"/>
            </a:xfrm>
            <a:prstGeom prst="rect">
              <a:avLst/>
            </a:prstGeom>
            <a:noFill/>
          </p:spPr>
          <p:txBody>
            <a:bodyPr wrap="square" lIns="0" tIns="45720" rIns="91440" bIns="45720" rtlCol="0">
              <a:spAutoFit/>
              <a:scene3d>
                <a:camera prst="orthographicFront"/>
                <a:lightRig rig="threePt" dir="t"/>
              </a:scene3d>
              <a:sp3d contourW="12700"/>
            </a:bodyPr>
            <a:lstStyle/>
            <a:p>
              <a:pPr lvl="0">
                <a:defRPr/>
              </a:pPr>
              <a:r>
                <a:rPr lang="zh-CN" altLang="en-US" sz="3200" b="1" dirty="0">
                  <a:solidFill>
                    <a:schemeClr val="bg1"/>
                  </a:solidFill>
                  <a:latin typeface="+mj-ea"/>
                </a:rPr>
                <a:t>使用</a:t>
              </a:r>
              <a:r>
                <a:rPr lang="en-US" altLang="zh-CN" sz="3200" b="1" dirty="0">
                  <a:solidFill>
                    <a:schemeClr val="bg1"/>
                  </a:solidFill>
                  <a:latin typeface="+mj-ea"/>
                </a:rPr>
                <a:t>Remix IDE</a:t>
              </a:r>
              <a:r>
                <a:rPr lang="zh-CN" altLang="en-US" sz="3200" b="1" dirty="0">
                  <a:solidFill>
                    <a:schemeClr val="bg1"/>
                  </a:solidFill>
                  <a:latin typeface="+mj-ea"/>
                </a:rPr>
                <a:t>开发货运追踪区块链应用</a:t>
              </a:r>
            </a:p>
          </p:txBody>
        </p:sp>
        <p:sp>
          <p:nvSpPr>
            <p:cNvPr id="8" name="文本框 7"/>
            <p:cNvSpPr txBox="1"/>
            <p:nvPr/>
          </p:nvSpPr>
          <p:spPr>
            <a:xfrm>
              <a:off x="2242632" y="2041909"/>
              <a:ext cx="2422187" cy="707886"/>
            </a:xfrm>
            <a:prstGeom prst="rect">
              <a:avLst/>
            </a:prstGeom>
            <a:noFill/>
          </p:spPr>
          <p:txBody>
            <a:bodyPr wrap="square" lIns="0" tIns="45720" rIns="91440" bIns="45720" rtlCol="0">
              <a:spAutoFit/>
            </a:bodyPr>
            <a:lstStyle/>
            <a:p>
              <a:r>
                <a:rPr lang="en-US" altLang="zh-CN" sz="4000" b="1" dirty="0">
                  <a:solidFill>
                    <a:schemeClr val="bg1"/>
                  </a:solidFill>
                  <a:latin typeface="+mj-lt"/>
                  <a:cs typeface="Impact" panose="020B0806030902050204" charset="0"/>
                </a:rPr>
                <a:t>PART 01</a:t>
              </a: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货运追踪区块链应用的使用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646331"/>
          </a:xfrm>
          <a:prstGeom prst="rect">
            <a:avLst/>
          </a:prstGeom>
          <a:noFill/>
        </p:spPr>
        <p:txBody>
          <a:bodyPr wrap="square" rtlCol="0">
            <a:spAutoFit/>
          </a:bodyPr>
          <a:lstStyle/>
          <a:p>
            <a:r>
              <a:rPr lang="zh-CN" altLang="en-US" b="1" dirty="0">
                <a:solidFill>
                  <a:schemeClr val="bg1"/>
                </a:solidFill>
                <a:latin typeface="+mj-ea"/>
                <a:ea typeface="+mj-ea"/>
                <a:cs typeface="+mj-cs"/>
              </a:rPr>
              <a:t>选择第一个账户，然后点击部署按钮。部署成功后界面右下部分的命令窗口将会返回信息：</a:t>
            </a:r>
          </a:p>
        </p:txBody>
      </p:sp>
      <p:pic>
        <p:nvPicPr>
          <p:cNvPr id="3" name="图片 2">
            <a:extLst>
              <a:ext uri="{FF2B5EF4-FFF2-40B4-BE49-F238E27FC236}">
                <a16:creationId xmlns:a16="http://schemas.microsoft.com/office/drawing/2014/main" id="{A308734C-8B1E-313A-1BEA-5BA624D38665}"/>
              </a:ext>
            </a:extLst>
          </p:cNvPr>
          <p:cNvPicPr>
            <a:picLocks noChangeAspect="1"/>
          </p:cNvPicPr>
          <p:nvPr/>
        </p:nvPicPr>
        <p:blipFill>
          <a:blip r:embed="rId3"/>
          <a:stretch>
            <a:fillRect/>
          </a:stretch>
        </p:blipFill>
        <p:spPr>
          <a:xfrm>
            <a:off x="2182706" y="2068931"/>
            <a:ext cx="7747556" cy="4079206"/>
          </a:xfrm>
          <a:prstGeom prst="rect">
            <a:avLst/>
          </a:prstGeom>
        </p:spPr>
      </p:pic>
    </p:spTree>
    <p:extLst>
      <p:ext uri="{BB962C8B-B14F-4D97-AF65-F5344CB8AC3E}">
        <p14:creationId xmlns:p14="http://schemas.microsoft.com/office/powerpoint/2010/main" val="1014293375"/>
      </p:ext>
    </p:extLst>
  </p:cSld>
  <p:clrMapOvr>
    <a:masterClrMapping/>
  </p:clrMapOvr>
  <p:transition spd="slow">
    <p:pull/>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货运追踪区块链应用的使用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646331"/>
          </a:xfrm>
          <a:prstGeom prst="rect">
            <a:avLst/>
          </a:prstGeom>
          <a:noFill/>
        </p:spPr>
        <p:txBody>
          <a:bodyPr wrap="square" rtlCol="0">
            <a:spAutoFit/>
          </a:bodyPr>
          <a:lstStyle/>
          <a:p>
            <a:r>
              <a:rPr lang="zh-CN" altLang="en-US" b="1" dirty="0">
                <a:solidFill>
                  <a:schemeClr val="bg1"/>
                </a:solidFill>
                <a:latin typeface="+mj-ea"/>
                <a:ea typeface="+mj-ea"/>
                <a:cs typeface="+mj-cs"/>
              </a:rPr>
              <a:t>同时在部署</a:t>
            </a:r>
            <a:r>
              <a:rPr lang="en-US" altLang="zh-CN" b="1" dirty="0">
                <a:solidFill>
                  <a:schemeClr val="bg1"/>
                </a:solidFill>
                <a:latin typeface="+mj-ea"/>
                <a:ea typeface="+mj-ea"/>
                <a:cs typeface="+mj-cs"/>
              </a:rPr>
              <a:t>&amp;</a:t>
            </a:r>
            <a:r>
              <a:rPr lang="zh-CN" altLang="en-US" b="1" dirty="0">
                <a:solidFill>
                  <a:schemeClr val="bg1"/>
                </a:solidFill>
                <a:latin typeface="+mj-ea"/>
                <a:ea typeface="+mj-ea"/>
                <a:cs typeface="+mj-cs"/>
              </a:rPr>
              <a:t>发交易面板下方，可以看到以部署的合约，点击右侧箭头展开可以显示编写在该合约中的所有函数：</a:t>
            </a:r>
          </a:p>
        </p:txBody>
      </p:sp>
      <p:pic>
        <p:nvPicPr>
          <p:cNvPr id="3" name="图片 2">
            <a:extLst>
              <a:ext uri="{FF2B5EF4-FFF2-40B4-BE49-F238E27FC236}">
                <a16:creationId xmlns:a16="http://schemas.microsoft.com/office/drawing/2014/main" id="{D7B5A594-E1C1-D93E-0015-224BA193D0BD}"/>
              </a:ext>
            </a:extLst>
          </p:cNvPr>
          <p:cNvPicPr>
            <a:picLocks noChangeAspect="1"/>
          </p:cNvPicPr>
          <p:nvPr/>
        </p:nvPicPr>
        <p:blipFill>
          <a:blip r:embed="rId3"/>
          <a:stretch>
            <a:fillRect/>
          </a:stretch>
        </p:blipFill>
        <p:spPr>
          <a:xfrm>
            <a:off x="5512968" y="1689250"/>
            <a:ext cx="2355683" cy="5001636"/>
          </a:xfrm>
          <a:prstGeom prst="rect">
            <a:avLst/>
          </a:prstGeom>
        </p:spPr>
      </p:pic>
    </p:spTree>
    <p:extLst>
      <p:ext uri="{BB962C8B-B14F-4D97-AF65-F5344CB8AC3E}">
        <p14:creationId xmlns:p14="http://schemas.microsoft.com/office/powerpoint/2010/main" val="3586793784"/>
      </p:ext>
    </p:extLst>
  </p:cSld>
  <p:clrMapOvr>
    <a:masterClrMapping/>
  </p:clrMapOvr>
  <p:transition spd="slow">
    <p:pull/>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货运追踪区块链应用的使用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646331"/>
          </a:xfrm>
          <a:prstGeom prst="rect">
            <a:avLst/>
          </a:prstGeom>
          <a:noFill/>
        </p:spPr>
        <p:txBody>
          <a:bodyPr wrap="square" rtlCol="0">
            <a:spAutoFit/>
          </a:bodyPr>
          <a:lstStyle/>
          <a:p>
            <a:r>
              <a:rPr lang="zh-CN" altLang="en-US" b="1" dirty="0">
                <a:solidFill>
                  <a:schemeClr val="bg1"/>
                </a:solidFill>
                <a:latin typeface="+mj-ea"/>
                <a:ea typeface="+mj-ea"/>
                <a:cs typeface="+mj-cs"/>
              </a:rPr>
              <a:t>根据前文中设定的交易流程，首先以卖家身份登记货物和库存。本任务中模拟一个有三种货物库存的场景：</a:t>
            </a:r>
          </a:p>
        </p:txBody>
      </p:sp>
      <p:graphicFrame>
        <p:nvGraphicFramePr>
          <p:cNvPr id="3" name="表格 2">
            <a:extLst>
              <a:ext uri="{FF2B5EF4-FFF2-40B4-BE49-F238E27FC236}">
                <a16:creationId xmlns:a16="http://schemas.microsoft.com/office/drawing/2014/main" id="{6395D1E1-1EE9-E02C-293F-8AAE2A6A9238}"/>
              </a:ext>
            </a:extLst>
          </p:cNvPr>
          <p:cNvGraphicFramePr>
            <a:graphicFrameLocks noGrp="1"/>
          </p:cNvGraphicFramePr>
          <p:nvPr>
            <p:extLst>
              <p:ext uri="{D42A27DB-BD31-4B8C-83A1-F6EECF244321}">
                <p14:modId xmlns:p14="http://schemas.microsoft.com/office/powerpoint/2010/main" val="3784104777"/>
              </p:ext>
            </p:extLst>
          </p:nvPr>
        </p:nvGraphicFramePr>
        <p:xfrm>
          <a:off x="2538663" y="2610443"/>
          <a:ext cx="6039853" cy="3405348"/>
        </p:xfrm>
        <a:graphic>
          <a:graphicData uri="http://schemas.openxmlformats.org/drawingml/2006/table">
            <a:tbl>
              <a:tblPr firstRow="1" firstCol="1" bandRow="1">
                <a:tableStyleId>{5C22544A-7EE6-4342-B048-85BDC9FD1C3A}</a:tableStyleId>
              </a:tblPr>
              <a:tblGrid>
                <a:gridCol w="1795673">
                  <a:extLst>
                    <a:ext uri="{9D8B030D-6E8A-4147-A177-3AD203B41FA5}">
                      <a16:colId xmlns:a16="http://schemas.microsoft.com/office/drawing/2014/main" val="2645217920"/>
                    </a:ext>
                  </a:extLst>
                </a:gridCol>
                <a:gridCol w="2087851">
                  <a:extLst>
                    <a:ext uri="{9D8B030D-6E8A-4147-A177-3AD203B41FA5}">
                      <a16:colId xmlns:a16="http://schemas.microsoft.com/office/drawing/2014/main" val="2343995698"/>
                    </a:ext>
                  </a:extLst>
                </a:gridCol>
                <a:gridCol w="2156329">
                  <a:extLst>
                    <a:ext uri="{9D8B030D-6E8A-4147-A177-3AD203B41FA5}">
                      <a16:colId xmlns:a16="http://schemas.microsoft.com/office/drawing/2014/main" val="45072037"/>
                    </a:ext>
                  </a:extLst>
                </a:gridCol>
              </a:tblGrid>
              <a:tr h="851337">
                <a:tc>
                  <a:txBody>
                    <a:bodyPr/>
                    <a:lstStyle/>
                    <a:p>
                      <a:pPr algn="ctr"/>
                      <a:r>
                        <a:rPr lang="zh-CN" sz="1050" kern="100">
                          <a:effectLst/>
                        </a:rPr>
                        <a:t>货物编号</a:t>
                      </a: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050" kern="100">
                          <a:effectLst/>
                        </a:rPr>
                        <a:t>货物名称</a:t>
                      </a: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050" kern="100">
                          <a:effectLst/>
                        </a:rPr>
                        <a:t>货物库存量</a:t>
                      </a: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340656674"/>
                  </a:ext>
                </a:extLst>
              </a:tr>
              <a:tr h="851337">
                <a:tc>
                  <a:txBody>
                    <a:bodyPr/>
                    <a:lstStyle/>
                    <a:p>
                      <a:pPr algn="ctr"/>
                      <a:r>
                        <a:rPr lang="en-US" sz="1050" kern="100">
                          <a:effectLst/>
                        </a:rPr>
                        <a:t>0</a:t>
                      </a: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kern="100" dirty="0">
                          <a:effectLst/>
                        </a:rPr>
                        <a:t>Huowu_1</a:t>
                      </a:r>
                      <a:endParaRPr lang="zh-CN" sz="1050" kern="1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kern="100">
                          <a:effectLst/>
                        </a:rPr>
                        <a:t>10000</a:t>
                      </a: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80932135"/>
                  </a:ext>
                </a:extLst>
              </a:tr>
              <a:tr h="851337">
                <a:tc>
                  <a:txBody>
                    <a:bodyPr/>
                    <a:lstStyle/>
                    <a:p>
                      <a:pPr algn="ctr"/>
                      <a:r>
                        <a:rPr lang="en-US" sz="1050" kern="100">
                          <a:effectLst/>
                        </a:rPr>
                        <a:t>1</a:t>
                      </a: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kern="100">
                          <a:effectLst/>
                        </a:rPr>
                        <a:t>Huowu_2</a:t>
                      </a: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kern="100">
                          <a:effectLst/>
                        </a:rPr>
                        <a:t>10000</a:t>
                      </a: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571435416"/>
                  </a:ext>
                </a:extLst>
              </a:tr>
              <a:tr h="851337">
                <a:tc>
                  <a:txBody>
                    <a:bodyPr/>
                    <a:lstStyle/>
                    <a:p>
                      <a:pPr algn="ctr"/>
                      <a:r>
                        <a:rPr lang="en-US" sz="1050" kern="100">
                          <a:effectLst/>
                        </a:rPr>
                        <a:t>2</a:t>
                      </a: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kern="100">
                          <a:effectLst/>
                        </a:rPr>
                        <a:t>Huowu_3</a:t>
                      </a:r>
                      <a:endParaRPr lang="zh-CN" sz="1050" kern="1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050" kern="100" dirty="0">
                          <a:effectLst/>
                        </a:rPr>
                        <a:t>10000</a:t>
                      </a:r>
                      <a:endParaRPr lang="zh-CN" sz="1050" kern="1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229716772"/>
                  </a:ext>
                </a:extLst>
              </a:tr>
            </a:tbl>
          </a:graphicData>
        </a:graphic>
      </p:graphicFrame>
    </p:spTree>
    <p:extLst>
      <p:ext uri="{BB962C8B-B14F-4D97-AF65-F5344CB8AC3E}">
        <p14:creationId xmlns:p14="http://schemas.microsoft.com/office/powerpoint/2010/main" val="1759661757"/>
      </p:ext>
    </p:extLst>
  </p:cSld>
  <p:clrMapOvr>
    <a:masterClrMapping/>
  </p:clrMapOvr>
  <p:transition spd="slow">
    <p:pull/>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货运追踪区块链应用的使用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369332"/>
          </a:xfrm>
          <a:prstGeom prst="rect">
            <a:avLst/>
          </a:prstGeom>
          <a:noFill/>
        </p:spPr>
        <p:txBody>
          <a:bodyPr wrap="square" rtlCol="0">
            <a:spAutoFit/>
          </a:bodyPr>
          <a:lstStyle/>
          <a:p>
            <a:r>
              <a:rPr lang="zh-CN" altLang="en-US" b="1" dirty="0">
                <a:solidFill>
                  <a:schemeClr val="bg1"/>
                </a:solidFill>
                <a:latin typeface="+mj-ea"/>
                <a:ea typeface="+mj-ea"/>
                <a:cs typeface="+mj-cs"/>
              </a:rPr>
              <a:t>在</a:t>
            </a:r>
            <a:r>
              <a:rPr lang="en-US" altLang="zh-CN" b="1" dirty="0" err="1">
                <a:solidFill>
                  <a:schemeClr val="bg1"/>
                </a:solidFill>
                <a:latin typeface="+mj-ea"/>
                <a:ea typeface="+mj-ea"/>
                <a:cs typeface="+mj-cs"/>
              </a:rPr>
              <a:t>createItem</a:t>
            </a:r>
            <a:r>
              <a:rPr lang="zh-CN" altLang="en-US" b="1" dirty="0">
                <a:solidFill>
                  <a:schemeClr val="bg1"/>
                </a:solidFill>
                <a:latin typeface="+mj-ea"/>
                <a:ea typeface="+mj-ea"/>
                <a:cs typeface="+mj-cs"/>
              </a:rPr>
              <a:t>函数后的空格中分三次输入：</a:t>
            </a:r>
          </a:p>
        </p:txBody>
      </p:sp>
      <p:sp>
        <p:nvSpPr>
          <p:cNvPr id="5" name="文本框 4">
            <a:extLst>
              <a:ext uri="{FF2B5EF4-FFF2-40B4-BE49-F238E27FC236}">
                <a16:creationId xmlns:a16="http://schemas.microsoft.com/office/drawing/2014/main" id="{16FBF6C6-6F76-8A97-9D75-33A3EE097E2F}"/>
              </a:ext>
            </a:extLst>
          </p:cNvPr>
          <p:cNvSpPr txBox="1"/>
          <p:nvPr/>
        </p:nvSpPr>
        <p:spPr>
          <a:xfrm>
            <a:off x="2168692" y="1924116"/>
            <a:ext cx="6093994" cy="1569660"/>
          </a:xfrm>
          <a:prstGeom prst="rect">
            <a:avLst/>
          </a:prstGeom>
          <a:noFill/>
        </p:spPr>
        <p:txBody>
          <a:bodyPr wrap="square">
            <a:spAutoFit/>
          </a:bodyPr>
          <a:lstStyle/>
          <a:p>
            <a:pPr algn="ctr"/>
            <a:r>
              <a:rPr lang="en-US" altLang="zh-CN" sz="3200" dirty="0">
                <a:solidFill>
                  <a:schemeClr val="bg1"/>
                </a:solidFill>
                <a:effectLst/>
                <a:latin typeface="宋体" panose="02010600030101010101" pitchFamily="2" charset="-122"/>
                <a:ea typeface="宋体" panose="02010600030101010101" pitchFamily="2" charset="-122"/>
                <a:cs typeface="宋体" panose="02010600030101010101" pitchFamily="2" charset="-122"/>
              </a:rPr>
              <a:t>Huowu_1, 10000</a:t>
            </a:r>
            <a:endParaRPr lang="zh-CN" altLang="zh-CN" sz="3200" dirty="0">
              <a:solidFill>
                <a:schemeClr val="bg1"/>
              </a:solidFill>
              <a:effectLst/>
              <a:latin typeface="宋体" panose="02010600030101010101" pitchFamily="2" charset="-122"/>
              <a:ea typeface="宋体" panose="02010600030101010101" pitchFamily="2" charset="-122"/>
              <a:cs typeface="宋体" panose="02010600030101010101" pitchFamily="2" charset="-122"/>
            </a:endParaRPr>
          </a:p>
          <a:p>
            <a:pPr algn="ctr"/>
            <a:r>
              <a:rPr lang="en-US" altLang="zh-CN" sz="3200" dirty="0">
                <a:solidFill>
                  <a:schemeClr val="bg1"/>
                </a:solidFill>
                <a:effectLst/>
                <a:latin typeface="宋体" panose="02010600030101010101" pitchFamily="2" charset="-122"/>
                <a:ea typeface="宋体" panose="02010600030101010101" pitchFamily="2" charset="-122"/>
                <a:cs typeface="宋体" panose="02010600030101010101" pitchFamily="2" charset="-122"/>
              </a:rPr>
              <a:t>Huowu_2, 10000</a:t>
            </a:r>
            <a:endParaRPr lang="zh-CN" altLang="zh-CN" sz="3200" dirty="0">
              <a:solidFill>
                <a:schemeClr val="bg1"/>
              </a:solidFill>
              <a:effectLst/>
              <a:latin typeface="宋体" panose="02010600030101010101" pitchFamily="2" charset="-122"/>
              <a:ea typeface="宋体" panose="02010600030101010101" pitchFamily="2" charset="-122"/>
              <a:cs typeface="宋体" panose="02010600030101010101" pitchFamily="2" charset="-122"/>
            </a:endParaRPr>
          </a:p>
          <a:p>
            <a:pPr algn="ctr"/>
            <a:r>
              <a:rPr lang="en-US" altLang="zh-CN" sz="3200" dirty="0">
                <a:solidFill>
                  <a:schemeClr val="bg1"/>
                </a:solidFill>
                <a:effectLst/>
                <a:latin typeface="宋体" panose="02010600030101010101" pitchFamily="2" charset="-122"/>
                <a:ea typeface="宋体" panose="02010600030101010101" pitchFamily="2" charset="-122"/>
                <a:cs typeface="宋体" panose="02010600030101010101" pitchFamily="2" charset="-122"/>
              </a:rPr>
              <a:t>Huowu_3, 10000</a:t>
            </a:r>
            <a:endParaRPr lang="zh-CN" altLang="zh-CN" sz="3200" dirty="0">
              <a:solidFill>
                <a:schemeClr val="bg1"/>
              </a:solidFill>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495695022"/>
      </p:ext>
    </p:extLst>
  </p:cSld>
  <p:clrMapOvr>
    <a:masterClrMapping/>
  </p:clrMapOvr>
  <p:transition spd="slow">
    <p:pull/>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货运追踪区块链应用的使用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923330"/>
          </a:xfrm>
          <a:prstGeom prst="rect">
            <a:avLst/>
          </a:prstGeom>
          <a:noFill/>
        </p:spPr>
        <p:txBody>
          <a:bodyPr wrap="square" rtlCol="0">
            <a:spAutoFit/>
          </a:bodyPr>
          <a:lstStyle/>
          <a:p>
            <a:r>
              <a:rPr lang="zh-CN" altLang="en-US" b="1" dirty="0">
                <a:solidFill>
                  <a:schemeClr val="bg1"/>
                </a:solidFill>
                <a:latin typeface="+mj-ea"/>
                <a:ea typeface="+mj-ea"/>
                <a:cs typeface="+mj-cs"/>
              </a:rPr>
              <a:t>每输入一组，点击一次函数的按钮来调用一次函数，三个货物共需要重复三次。每次成功调用函数，命令窗口中将会发送一条包含了交易记录，交易哈希和输入输出结果的信息。</a:t>
            </a:r>
          </a:p>
        </p:txBody>
      </p:sp>
      <p:pic>
        <p:nvPicPr>
          <p:cNvPr id="4" name="图片 3">
            <a:extLst>
              <a:ext uri="{FF2B5EF4-FFF2-40B4-BE49-F238E27FC236}">
                <a16:creationId xmlns:a16="http://schemas.microsoft.com/office/drawing/2014/main" id="{48AB1C85-4EB2-61F5-5F3C-E153884DDAE3}"/>
              </a:ext>
            </a:extLst>
          </p:cNvPr>
          <p:cNvPicPr>
            <a:picLocks noChangeAspect="1"/>
          </p:cNvPicPr>
          <p:nvPr/>
        </p:nvPicPr>
        <p:blipFill>
          <a:blip r:embed="rId3"/>
          <a:stretch>
            <a:fillRect/>
          </a:stretch>
        </p:blipFill>
        <p:spPr>
          <a:xfrm>
            <a:off x="2936875" y="2783322"/>
            <a:ext cx="5990288" cy="3232468"/>
          </a:xfrm>
          <a:prstGeom prst="rect">
            <a:avLst/>
          </a:prstGeom>
        </p:spPr>
      </p:pic>
    </p:spTree>
    <p:extLst>
      <p:ext uri="{BB962C8B-B14F-4D97-AF65-F5344CB8AC3E}">
        <p14:creationId xmlns:p14="http://schemas.microsoft.com/office/powerpoint/2010/main" val="1177846049"/>
      </p:ext>
    </p:extLst>
  </p:cSld>
  <p:clrMapOvr>
    <a:masterClrMapping/>
  </p:clrMapOvr>
  <p:transition spd="slow">
    <p:pull/>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货运追踪区块链应用的使用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646331"/>
          </a:xfrm>
          <a:prstGeom prst="rect">
            <a:avLst/>
          </a:prstGeom>
          <a:noFill/>
        </p:spPr>
        <p:txBody>
          <a:bodyPr wrap="square" rtlCol="0">
            <a:spAutoFit/>
          </a:bodyPr>
          <a:lstStyle/>
          <a:p>
            <a:r>
              <a:rPr lang="zh-CN" altLang="en-US" b="1" dirty="0">
                <a:solidFill>
                  <a:schemeClr val="bg1"/>
                </a:solidFill>
                <a:latin typeface="+mj-ea"/>
                <a:ea typeface="+mj-ea"/>
                <a:cs typeface="+mj-cs"/>
              </a:rPr>
              <a:t>此时，可以执行下方的</a:t>
            </a:r>
            <a:r>
              <a:rPr lang="en-US" altLang="zh-CN" b="1" dirty="0" err="1">
                <a:solidFill>
                  <a:schemeClr val="bg1"/>
                </a:solidFill>
                <a:latin typeface="+mj-ea"/>
                <a:ea typeface="+mj-ea"/>
                <a:cs typeface="+mj-cs"/>
              </a:rPr>
              <a:t>getAllItems</a:t>
            </a:r>
            <a:r>
              <a:rPr lang="zh-CN" altLang="en-US" b="1" dirty="0">
                <a:solidFill>
                  <a:schemeClr val="bg1"/>
                </a:solidFill>
                <a:latin typeface="+mj-ea"/>
                <a:ea typeface="+mj-ea"/>
                <a:cs typeface="+mj-cs"/>
              </a:rPr>
              <a:t>来查询已存在的货物列表，在函数按钮下方和命令窗口都将返回已经存在的货物列表：</a:t>
            </a:r>
          </a:p>
        </p:txBody>
      </p:sp>
      <p:pic>
        <p:nvPicPr>
          <p:cNvPr id="4" name="图片 3">
            <a:extLst>
              <a:ext uri="{FF2B5EF4-FFF2-40B4-BE49-F238E27FC236}">
                <a16:creationId xmlns:a16="http://schemas.microsoft.com/office/drawing/2014/main" id="{698233FF-324D-044A-D0EF-C78C3696592C}"/>
              </a:ext>
            </a:extLst>
          </p:cNvPr>
          <p:cNvPicPr>
            <a:picLocks noChangeAspect="1"/>
          </p:cNvPicPr>
          <p:nvPr/>
        </p:nvPicPr>
        <p:blipFill>
          <a:blip r:embed="rId3"/>
          <a:stretch>
            <a:fillRect/>
          </a:stretch>
        </p:blipFill>
        <p:spPr>
          <a:xfrm>
            <a:off x="1401070" y="2036361"/>
            <a:ext cx="9547465" cy="4517380"/>
          </a:xfrm>
          <a:prstGeom prst="rect">
            <a:avLst/>
          </a:prstGeom>
        </p:spPr>
      </p:pic>
    </p:spTree>
    <p:extLst>
      <p:ext uri="{BB962C8B-B14F-4D97-AF65-F5344CB8AC3E}">
        <p14:creationId xmlns:p14="http://schemas.microsoft.com/office/powerpoint/2010/main" val="2547856107"/>
      </p:ext>
    </p:extLst>
  </p:cSld>
  <p:clrMapOvr>
    <a:masterClrMapping/>
  </p:clrMapOvr>
  <p:transition spd="slow">
    <p:pull/>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货运追踪区块链应用的使用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369332"/>
          </a:xfrm>
          <a:prstGeom prst="rect">
            <a:avLst/>
          </a:prstGeom>
          <a:noFill/>
        </p:spPr>
        <p:txBody>
          <a:bodyPr wrap="square" rtlCol="0">
            <a:spAutoFit/>
          </a:bodyPr>
          <a:lstStyle/>
          <a:p>
            <a:r>
              <a:rPr lang="zh-CN" altLang="en-US" b="1" dirty="0">
                <a:solidFill>
                  <a:schemeClr val="bg1"/>
                </a:solidFill>
                <a:latin typeface="+mj-ea"/>
                <a:ea typeface="+mj-ea"/>
                <a:cs typeface="+mj-cs"/>
              </a:rPr>
              <a:t>通过系统返回的信息可以确定三种货物的库存已经生成：</a:t>
            </a:r>
          </a:p>
        </p:txBody>
      </p:sp>
      <p:sp>
        <p:nvSpPr>
          <p:cNvPr id="5" name="文本框 4">
            <a:extLst>
              <a:ext uri="{FF2B5EF4-FFF2-40B4-BE49-F238E27FC236}">
                <a16:creationId xmlns:a16="http://schemas.microsoft.com/office/drawing/2014/main" id="{0544E260-8E04-E106-C7F5-E21043D669E8}"/>
              </a:ext>
            </a:extLst>
          </p:cNvPr>
          <p:cNvSpPr txBox="1"/>
          <p:nvPr/>
        </p:nvSpPr>
        <p:spPr>
          <a:xfrm>
            <a:off x="3046997" y="2967335"/>
            <a:ext cx="6093994" cy="1754326"/>
          </a:xfrm>
          <a:prstGeom prst="rect">
            <a:avLst/>
          </a:prstGeom>
          <a:noFill/>
        </p:spPr>
        <p:txBody>
          <a:bodyPr wrap="square">
            <a:spAutoFit/>
          </a:bodyPr>
          <a:lstStyle/>
          <a:p>
            <a:pPr algn="ctr"/>
            <a:r>
              <a:rPr lang="en-US" altLang="zh-CN" sz="3600" dirty="0">
                <a:solidFill>
                  <a:schemeClr val="bg1"/>
                </a:solidFill>
                <a:effectLst/>
                <a:highlight>
                  <a:srgbClr val="2A2C3F"/>
                </a:highlight>
                <a:latin typeface="Nunito Sans" pitchFamily="2" charset="0"/>
                <a:ea typeface="宋体" panose="02010600030101010101" pitchFamily="2" charset="-122"/>
                <a:cs typeface="宋体" panose="02010600030101010101" pitchFamily="2" charset="-122"/>
              </a:rPr>
              <a:t>0, huowu_1, 10000</a:t>
            </a:r>
            <a:endParaRPr lang="zh-CN" altLang="zh-CN" sz="3600" dirty="0">
              <a:solidFill>
                <a:schemeClr val="bg1"/>
              </a:solidFill>
              <a:effectLst/>
              <a:latin typeface="宋体" panose="02010600030101010101" pitchFamily="2" charset="-122"/>
              <a:ea typeface="宋体" panose="02010600030101010101" pitchFamily="2" charset="-122"/>
              <a:cs typeface="宋体" panose="02010600030101010101" pitchFamily="2" charset="-122"/>
            </a:endParaRPr>
          </a:p>
          <a:p>
            <a:pPr algn="ctr"/>
            <a:r>
              <a:rPr lang="en-US" altLang="zh-CN" sz="3600" dirty="0">
                <a:solidFill>
                  <a:schemeClr val="bg1"/>
                </a:solidFill>
                <a:effectLst/>
                <a:highlight>
                  <a:srgbClr val="2A2C3F"/>
                </a:highlight>
                <a:latin typeface="Nunito Sans" pitchFamily="2" charset="0"/>
                <a:ea typeface="宋体" panose="02010600030101010101" pitchFamily="2" charset="-122"/>
                <a:cs typeface="宋体" panose="02010600030101010101" pitchFamily="2" charset="-122"/>
              </a:rPr>
              <a:t>1, huowu_2, 10000</a:t>
            </a:r>
            <a:endParaRPr lang="zh-CN" altLang="zh-CN" sz="3600" dirty="0">
              <a:solidFill>
                <a:schemeClr val="bg1"/>
              </a:solidFill>
              <a:effectLst/>
              <a:latin typeface="宋体" panose="02010600030101010101" pitchFamily="2" charset="-122"/>
              <a:ea typeface="宋体" panose="02010600030101010101" pitchFamily="2" charset="-122"/>
              <a:cs typeface="宋体" panose="02010600030101010101" pitchFamily="2" charset="-122"/>
            </a:endParaRPr>
          </a:p>
          <a:p>
            <a:pPr algn="ctr"/>
            <a:r>
              <a:rPr lang="en-US" altLang="zh-CN" sz="3600" dirty="0">
                <a:solidFill>
                  <a:schemeClr val="bg1"/>
                </a:solidFill>
                <a:effectLst/>
                <a:highlight>
                  <a:srgbClr val="2A2C3F"/>
                </a:highlight>
                <a:latin typeface="Nunito Sans" pitchFamily="2" charset="0"/>
                <a:ea typeface="宋体" panose="02010600030101010101" pitchFamily="2" charset="-122"/>
                <a:cs typeface="宋体" panose="02010600030101010101" pitchFamily="2" charset="-122"/>
              </a:rPr>
              <a:t>2, huowu_3, 10000</a:t>
            </a:r>
            <a:endParaRPr lang="zh-CN" altLang="zh-CN" sz="3600" dirty="0">
              <a:solidFill>
                <a:schemeClr val="bg1"/>
              </a:solidFill>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00561561"/>
      </p:ext>
    </p:extLst>
  </p:cSld>
  <p:clrMapOvr>
    <a:masterClrMapping/>
  </p:clrMapOvr>
  <p:transition spd="slow">
    <p:pull/>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货运追踪区块链应用的使用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923330"/>
          </a:xfrm>
          <a:prstGeom prst="rect">
            <a:avLst/>
          </a:prstGeom>
          <a:noFill/>
        </p:spPr>
        <p:txBody>
          <a:bodyPr wrap="square" rtlCol="0">
            <a:spAutoFit/>
          </a:bodyPr>
          <a:lstStyle/>
          <a:p>
            <a:r>
              <a:rPr lang="zh-CN" altLang="en-US" b="1" dirty="0">
                <a:solidFill>
                  <a:schemeClr val="bg1"/>
                </a:solidFill>
                <a:latin typeface="+mj-ea"/>
                <a:ea typeface="+mj-ea"/>
                <a:cs typeface="+mj-cs"/>
              </a:rPr>
              <a:t>因为在编写智能合约时先定了注册买家的动作只能由卖家执行，使用卖家账户身份注册买家时，需要先将账户切换到非卖家的账户，复制账户地址然后切换回卖家账户再将复制的账户地址粘贴到函数</a:t>
            </a:r>
            <a:r>
              <a:rPr lang="en-US" altLang="zh-CN" b="1" dirty="0" err="1">
                <a:solidFill>
                  <a:schemeClr val="bg1"/>
                </a:solidFill>
                <a:latin typeface="+mj-ea"/>
                <a:ea typeface="+mj-ea"/>
                <a:cs typeface="+mj-cs"/>
              </a:rPr>
              <a:t>regBuyer</a:t>
            </a:r>
            <a:r>
              <a:rPr lang="zh-CN" altLang="en-US" b="1" dirty="0">
                <a:solidFill>
                  <a:schemeClr val="bg1"/>
                </a:solidFill>
                <a:latin typeface="+mj-ea"/>
                <a:ea typeface="+mj-ea"/>
                <a:cs typeface="+mj-cs"/>
              </a:rPr>
              <a:t>后的空格中然后执行函数。</a:t>
            </a:r>
          </a:p>
        </p:txBody>
      </p:sp>
      <p:pic>
        <p:nvPicPr>
          <p:cNvPr id="4" name="图片 3">
            <a:extLst>
              <a:ext uri="{FF2B5EF4-FFF2-40B4-BE49-F238E27FC236}">
                <a16:creationId xmlns:a16="http://schemas.microsoft.com/office/drawing/2014/main" id="{903CE4C3-F380-4D13-BCCD-92241D4DD4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42899" y="2233836"/>
            <a:ext cx="4049395" cy="4319905"/>
          </a:xfrm>
          <a:prstGeom prst="rect">
            <a:avLst/>
          </a:prstGeom>
        </p:spPr>
      </p:pic>
    </p:spTree>
    <p:extLst>
      <p:ext uri="{BB962C8B-B14F-4D97-AF65-F5344CB8AC3E}">
        <p14:creationId xmlns:p14="http://schemas.microsoft.com/office/powerpoint/2010/main" val="3852628096"/>
      </p:ext>
    </p:extLst>
  </p:cSld>
  <p:clrMapOvr>
    <a:masterClrMapping/>
  </p:clrMapOvr>
  <p:transition spd="slow">
    <p:pull/>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货运追踪区块链应用的使用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369332"/>
          </a:xfrm>
          <a:prstGeom prst="rect">
            <a:avLst/>
          </a:prstGeom>
          <a:noFill/>
        </p:spPr>
        <p:txBody>
          <a:bodyPr wrap="square" rtlCol="0">
            <a:spAutoFit/>
          </a:bodyPr>
          <a:lstStyle/>
          <a:p>
            <a:r>
              <a:rPr lang="zh-CN" altLang="en-US" b="1" dirty="0">
                <a:solidFill>
                  <a:schemeClr val="bg1"/>
                </a:solidFill>
                <a:latin typeface="+mj-ea"/>
                <a:ea typeface="+mj-ea"/>
                <a:cs typeface="+mj-cs"/>
              </a:rPr>
              <a:t>本任务中，可注册两个买家，然后调用</a:t>
            </a:r>
            <a:r>
              <a:rPr lang="en-US" altLang="zh-CN" b="1" dirty="0" err="1">
                <a:solidFill>
                  <a:schemeClr val="bg1"/>
                </a:solidFill>
                <a:latin typeface="+mj-ea"/>
                <a:ea typeface="+mj-ea"/>
                <a:cs typeface="+mj-cs"/>
              </a:rPr>
              <a:t>getAllBuyers</a:t>
            </a:r>
            <a:r>
              <a:rPr lang="zh-CN" altLang="en-US" b="1" dirty="0">
                <a:solidFill>
                  <a:schemeClr val="bg1"/>
                </a:solidFill>
                <a:latin typeface="+mj-ea"/>
                <a:ea typeface="+mj-ea"/>
                <a:cs typeface="+mj-cs"/>
              </a:rPr>
              <a:t>函数可以返回买家列表：</a:t>
            </a:r>
          </a:p>
        </p:txBody>
      </p:sp>
      <p:pic>
        <p:nvPicPr>
          <p:cNvPr id="3" name="图片 2">
            <a:extLst>
              <a:ext uri="{FF2B5EF4-FFF2-40B4-BE49-F238E27FC236}">
                <a16:creationId xmlns:a16="http://schemas.microsoft.com/office/drawing/2014/main" id="{1C9A1B00-5BBC-981E-08F6-EFC2351FCB86}"/>
              </a:ext>
            </a:extLst>
          </p:cNvPr>
          <p:cNvPicPr>
            <a:picLocks noChangeAspect="1"/>
          </p:cNvPicPr>
          <p:nvPr/>
        </p:nvPicPr>
        <p:blipFill>
          <a:blip r:embed="rId3"/>
          <a:stretch>
            <a:fillRect/>
          </a:stretch>
        </p:blipFill>
        <p:spPr>
          <a:xfrm>
            <a:off x="1175436" y="2133063"/>
            <a:ext cx="8208544" cy="4218560"/>
          </a:xfrm>
          <a:prstGeom prst="rect">
            <a:avLst/>
          </a:prstGeom>
        </p:spPr>
      </p:pic>
    </p:spTree>
    <p:extLst>
      <p:ext uri="{BB962C8B-B14F-4D97-AF65-F5344CB8AC3E}">
        <p14:creationId xmlns:p14="http://schemas.microsoft.com/office/powerpoint/2010/main" val="1792046712"/>
      </p:ext>
    </p:extLst>
  </p:cSld>
  <p:clrMapOvr>
    <a:masterClrMapping/>
  </p:clrMapOvr>
  <p:transition spd="slow">
    <p:pull/>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货运追踪区块链应用的使用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564556" y="1422721"/>
            <a:ext cx="8734926" cy="646331"/>
          </a:xfrm>
          <a:prstGeom prst="rect">
            <a:avLst/>
          </a:prstGeom>
          <a:noFill/>
        </p:spPr>
        <p:txBody>
          <a:bodyPr wrap="square" rtlCol="0">
            <a:spAutoFit/>
          </a:bodyPr>
          <a:lstStyle/>
          <a:p>
            <a:r>
              <a:rPr lang="zh-CN" altLang="en-US" b="1" dirty="0">
                <a:solidFill>
                  <a:schemeClr val="bg1"/>
                </a:solidFill>
                <a:latin typeface="+mj-ea"/>
                <a:ea typeface="+mj-ea"/>
                <a:cs typeface="+mj-cs"/>
              </a:rPr>
              <a:t>注册好货物和买家之后，买家可以通过调用</a:t>
            </a:r>
            <a:r>
              <a:rPr lang="en-US" altLang="zh-CN" b="1" dirty="0" err="1">
                <a:solidFill>
                  <a:schemeClr val="bg1"/>
                </a:solidFill>
                <a:latin typeface="+mj-ea"/>
                <a:ea typeface="+mj-ea"/>
                <a:cs typeface="+mj-cs"/>
              </a:rPr>
              <a:t>createOrder</a:t>
            </a:r>
            <a:r>
              <a:rPr lang="zh-CN" altLang="en-US" b="1" dirty="0">
                <a:solidFill>
                  <a:schemeClr val="bg1"/>
                </a:solidFill>
                <a:latin typeface="+mj-ea"/>
                <a:ea typeface="+mj-ea"/>
                <a:cs typeface="+mj-cs"/>
              </a:rPr>
              <a:t>创建订单，将账户切换到对应的买家后，在函数后的空格中分三次输入：</a:t>
            </a:r>
          </a:p>
        </p:txBody>
      </p:sp>
      <p:sp>
        <p:nvSpPr>
          <p:cNvPr id="5" name="文本框 4">
            <a:extLst>
              <a:ext uri="{FF2B5EF4-FFF2-40B4-BE49-F238E27FC236}">
                <a16:creationId xmlns:a16="http://schemas.microsoft.com/office/drawing/2014/main" id="{0D9660D6-03C2-D060-AF6C-378203A49D4C}"/>
              </a:ext>
            </a:extLst>
          </p:cNvPr>
          <p:cNvSpPr txBox="1"/>
          <p:nvPr/>
        </p:nvSpPr>
        <p:spPr>
          <a:xfrm>
            <a:off x="3068053" y="2967335"/>
            <a:ext cx="6093994" cy="1938992"/>
          </a:xfrm>
          <a:prstGeom prst="rect">
            <a:avLst/>
          </a:prstGeom>
          <a:noFill/>
        </p:spPr>
        <p:txBody>
          <a:bodyPr wrap="square">
            <a:spAutoFit/>
          </a:bodyPr>
          <a:lstStyle/>
          <a:p>
            <a:pPr algn="ctr"/>
            <a:r>
              <a:rPr lang="en-US" altLang="zh-CN" sz="4000" dirty="0">
                <a:solidFill>
                  <a:schemeClr val="bg1"/>
                </a:solidFill>
                <a:effectLst/>
                <a:latin typeface="宋体" panose="02010600030101010101" pitchFamily="2" charset="-122"/>
                <a:ea typeface="宋体" panose="02010600030101010101" pitchFamily="2" charset="-122"/>
                <a:cs typeface="宋体" panose="02010600030101010101" pitchFamily="2" charset="-122"/>
              </a:rPr>
              <a:t>0, 0, 2000</a:t>
            </a:r>
            <a:endParaRPr lang="zh-CN" altLang="zh-CN" sz="4000" dirty="0">
              <a:solidFill>
                <a:schemeClr val="bg1"/>
              </a:solidFill>
              <a:effectLst/>
              <a:latin typeface="宋体" panose="02010600030101010101" pitchFamily="2" charset="-122"/>
              <a:ea typeface="宋体" panose="02010600030101010101" pitchFamily="2" charset="-122"/>
              <a:cs typeface="宋体" panose="02010600030101010101" pitchFamily="2" charset="-122"/>
            </a:endParaRPr>
          </a:p>
          <a:p>
            <a:pPr algn="ctr"/>
            <a:r>
              <a:rPr lang="en-US" altLang="zh-CN" sz="4000" dirty="0">
                <a:solidFill>
                  <a:schemeClr val="bg1"/>
                </a:solidFill>
                <a:effectLst/>
                <a:latin typeface="宋体" panose="02010600030101010101" pitchFamily="2" charset="-122"/>
                <a:ea typeface="宋体" panose="02010600030101010101" pitchFamily="2" charset="-122"/>
                <a:cs typeface="宋体" panose="02010600030101010101" pitchFamily="2" charset="-122"/>
              </a:rPr>
              <a:t>0, 2, 5000</a:t>
            </a:r>
            <a:endParaRPr lang="zh-CN" altLang="zh-CN" sz="4000" dirty="0">
              <a:solidFill>
                <a:schemeClr val="bg1"/>
              </a:solidFill>
              <a:effectLst/>
              <a:latin typeface="宋体" panose="02010600030101010101" pitchFamily="2" charset="-122"/>
              <a:ea typeface="宋体" panose="02010600030101010101" pitchFamily="2" charset="-122"/>
              <a:cs typeface="宋体" panose="02010600030101010101" pitchFamily="2" charset="-122"/>
            </a:endParaRPr>
          </a:p>
          <a:p>
            <a:pPr algn="ctr"/>
            <a:r>
              <a:rPr lang="en-US" altLang="zh-CN" sz="4000" dirty="0">
                <a:solidFill>
                  <a:schemeClr val="bg1"/>
                </a:solidFill>
                <a:effectLst/>
                <a:latin typeface="宋体" panose="02010600030101010101" pitchFamily="2" charset="-122"/>
                <a:ea typeface="宋体" panose="02010600030101010101" pitchFamily="2" charset="-122"/>
                <a:cs typeface="宋体" panose="02010600030101010101" pitchFamily="2" charset="-122"/>
              </a:rPr>
              <a:t>1, 1, 1000</a:t>
            </a:r>
            <a:endParaRPr lang="zh-CN" altLang="zh-CN" sz="4000" dirty="0">
              <a:solidFill>
                <a:schemeClr val="bg1"/>
              </a:solidFill>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030559861"/>
      </p:ext>
    </p:extLst>
  </p:cSld>
  <p:clrMapOvr>
    <a:masterClrMapping/>
  </p:clrMapOvr>
  <p:transition spd="slow">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ight Triangle 23"/>
          <p:cNvSpPr/>
          <p:nvPr/>
        </p:nvSpPr>
        <p:spPr>
          <a:xfrm rot="10800000">
            <a:off x="8688388" y="2292350"/>
            <a:ext cx="1847850" cy="2884488"/>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800">
              <a:solidFill>
                <a:prstClr val="white"/>
              </a:solidFill>
            </a:endParaRPr>
          </a:p>
        </p:txBody>
      </p:sp>
      <p:sp>
        <p:nvSpPr>
          <p:cNvPr id="30" name="Rectangle 26"/>
          <p:cNvSpPr/>
          <p:nvPr/>
        </p:nvSpPr>
        <p:spPr>
          <a:xfrm>
            <a:off x="782051" y="2173323"/>
            <a:ext cx="10952749" cy="4192943"/>
          </a:xfrm>
          <a:prstGeom prst="rect">
            <a:avLst/>
          </a:prstGeom>
        </p:spPr>
        <p:txBody>
          <a:bodyPr wrap="square">
            <a:spAutoFit/>
          </a:bodyPr>
          <a:lstStyle/>
          <a:p>
            <a:pPr algn="just">
              <a:lnSpc>
                <a:spcPct val="150000"/>
              </a:lnSpc>
              <a:defRPr/>
            </a:pPr>
            <a:r>
              <a:rPr lang="en-US" altLang="zh-CN" sz="2000" dirty="0">
                <a:solidFill>
                  <a:schemeClr val="bg1"/>
                </a:solidFill>
                <a:latin typeface="微软雅黑" panose="020B0503020204020204" pitchFamily="34" charset="-122"/>
                <a:ea typeface="微软雅黑" panose="020B0503020204020204" pitchFamily="34" charset="-122"/>
              </a:rPr>
              <a:t>1.	</a:t>
            </a:r>
            <a:r>
              <a:rPr lang="zh-CN" altLang="en-US" sz="2000" dirty="0">
                <a:solidFill>
                  <a:schemeClr val="bg1"/>
                </a:solidFill>
                <a:latin typeface="微软雅黑" panose="020B0503020204020204" pitchFamily="34" charset="-122"/>
                <a:ea typeface="微软雅黑" panose="020B0503020204020204" pitchFamily="34" charset="-122"/>
              </a:rPr>
              <a:t>卖家部署合约，并将自身地址注册为卖家。</a:t>
            </a:r>
          </a:p>
          <a:p>
            <a:pPr algn="just">
              <a:lnSpc>
                <a:spcPct val="150000"/>
              </a:lnSpc>
              <a:defRPr/>
            </a:pPr>
            <a:r>
              <a:rPr lang="en-US" altLang="zh-CN" sz="2000" dirty="0">
                <a:solidFill>
                  <a:schemeClr val="bg1"/>
                </a:solidFill>
                <a:latin typeface="微软雅黑" panose="020B0503020204020204" pitchFamily="34" charset="-122"/>
                <a:ea typeface="微软雅黑" panose="020B0503020204020204" pitchFamily="34" charset="-122"/>
              </a:rPr>
              <a:t>2.	</a:t>
            </a:r>
            <a:r>
              <a:rPr lang="zh-CN" altLang="en-US" sz="2000" dirty="0">
                <a:solidFill>
                  <a:schemeClr val="bg1"/>
                </a:solidFill>
                <a:latin typeface="微软雅黑" panose="020B0503020204020204" pitchFamily="34" charset="-122"/>
                <a:ea typeface="微软雅黑" panose="020B0503020204020204" pitchFamily="34" charset="-122"/>
              </a:rPr>
              <a:t>卖家添加货物，并设置货物库存。系统自动生成一个包括货物编号，名称和库存数量的列表。卖家可以通过执行函数管理货物的库存量。</a:t>
            </a:r>
          </a:p>
          <a:p>
            <a:pPr algn="just">
              <a:lnSpc>
                <a:spcPct val="150000"/>
              </a:lnSpc>
              <a:defRPr/>
            </a:pPr>
            <a:r>
              <a:rPr lang="en-US" altLang="zh-CN" sz="2000" dirty="0">
                <a:solidFill>
                  <a:schemeClr val="bg1"/>
                </a:solidFill>
                <a:latin typeface="微软雅黑" panose="020B0503020204020204" pitchFamily="34" charset="-122"/>
                <a:ea typeface="微软雅黑" panose="020B0503020204020204" pitchFamily="34" charset="-122"/>
              </a:rPr>
              <a:t>3.	</a:t>
            </a:r>
            <a:r>
              <a:rPr lang="zh-CN" altLang="en-US" sz="2000" dirty="0">
                <a:solidFill>
                  <a:schemeClr val="bg1"/>
                </a:solidFill>
                <a:latin typeface="微软雅黑" panose="020B0503020204020204" pitchFamily="34" charset="-122"/>
                <a:ea typeface="微软雅黑" panose="020B0503020204020204" pitchFamily="34" charset="-122"/>
              </a:rPr>
              <a:t>卖家将买家的地址注册成为买家。系统自动生成一个包括买家编号，地址和总订单数的列表。</a:t>
            </a:r>
          </a:p>
          <a:p>
            <a:pPr algn="just">
              <a:lnSpc>
                <a:spcPct val="150000"/>
              </a:lnSpc>
              <a:defRPr/>
            </a:pPr>
            <a:r>
              <a:rPr lang="en-US" altLang="zh-CN" sz="2000" dirty="0">
                <a:solidFill>
                  <a:schemeClr val="bg1"/>
                </a:solidFill>
                <a:latin typeface="微软雅黑" panose="020B0503020204020204" pitchFamily="34" charset="-122"/>
                <a:ea typeface="微软雅黑" panose="020B0503020204020204" pitchFamily="34" charset="-122"/>
              </a:rPr>
              <a:t>4.	</a:t>
            </a:r>
            <a:r>
              <a:rPr lang="zh-CN" altLang="en-US" sz="2000" dirty="0">
                <a:solidFill>
                  <a:schemeClr val="bg1"/>
                </a:solidFill>
                <a:latin typeface="微软雅黑" panose="020B0503020204020204" pitchFamily="34" charset="-122"/>
                <a:ea typeface="微软雅黑" panose="020B0503020204020204" pitchFamily="34" charset="-122"/>
              </a:rPr>
              <a:t>买家注册成功之后可以执行下订单的函数，输入自己的买家编号，想要订购的货物编号和订购数量来生成订单。</a:t>
            </a:r>
          </a:p>
          <a:p>
            <a:pPr algn="just">
              <a:lnSpc>
                <a:spcPct val="150000"/>
              </a:lnSpc>
              <a:defRPr/>
            </a:pPr>
            <a:r>
              <a:rPr lang="en-US" altLang="zh-CN" sz="2000" dirty="0">
                <a:solidFill>
                  <a:schemeClr val="bg1"/>
                </a:solidFill>
                <a:latin typeface="微软雅黑" panose="020B0503020204020204" pitchFamily="34" charset="-122"/>
                <a:ea typeface="微软雅黑" panose="020B0503020204020204" pitchFamily="34" charset="-122"/>
              </a:rPr>
              <a:t>5.	</a:t>
            </a:r>
            <a:r>
              <a:rPr lang="zh-CN" altLang="en-US" sz="2000" dirty="0">
                <a:solidFill>
                  <a:schemeClr val="bg1"/>
                </a:solidFill>
                <a:latin typeface="微软雅黑" panose="020B0503020204020204" pitchFamily="34" charset="-122"/>
                <a:ea typeface="微软雅黑" panose="020B0503020204020204" pitchFamily="34" charset="-122"/>
              </a:rPr>
              <a:t>卖家确认订单，发货之后将订单标记为已发货（</a:t>
            </a:r>
            <a:r>
              <a:rPr lang="en-US" altLang="zh-CN" sz="2000" dirty="0">
                <a:solidFill>
                  <a:schemeClr val="bg1"/>
                </a:solidFill>
                <a:latin typeface="微软雅黑" panose="020B0503020204020204" pitchFamily="34" charset="-122"/>
                <a:ea typeface="微软雅黑" panose="020B0503020204020204" pitchFamily="34" charset="-122"/>
              </a:rPr>
              <a:t>shipped</a:t>
            </a:r>
            <a:r>
              <a:rPr lang="zh-CN" altLang="en-US" sz="2000" dirty="0">
                <a:solidFill>
                  <a:schemeClr val="bg1"/>
                </a:solidFill>
                <a:latin typeface="微软雅黑" panose="020B0503020204020204" pitchFamily="34" charset="-122"/>
                <a:ea typeface="微软雅黑" panose="020B0503020204020204" pitchFamily="34" charset="-122"/>
              </a:rPr>
              <a:t>）。</a:t>
            </a:r>
          </a:p>
          <a:p>
            <a:pPr algn="just">
              <a:lnSpc>
                <a:spcPct val="150000"/>
              </a:lnSpc>
              <a:defRPr/>
            </a:pPr>
            <a:r>
              <a:rPr lang="en-US" altLang="zh-CN" sz="2000" dirty="0">
                <a:solidFill>
                  <a:schemeClr val="bg1"/>
                </a:solidFill>
                <a:latin typeface="微软雅黑" panose="020B0503020204020204" pitchFamily="34" charset="-122"/>
                <a:ea typeface="微软雅黑" panose="020B0503020204020204" pitchFamily="34" charset="-122"/>
              </a:rPr>
              <a:t>6.	</a:t>
            </a:r>
            <a:r>
              <a:rPr lang="zh-CN" altLang="en-US" sz="2000" dirty="0">
                <a:solidFill>
                  <a:schemeClr val="bg1"/>
                </a:solidFill>
                <a:latin typeface="微软雅黑" panose="020B0503020204020204" pitchFamily="34" charset="-122"/>
                <a:ea typeface="微软雅黑" panose="020B0503020204020204" pitchFamily="34" charset="-122"/>
              </a:rPr>
              <a:t>买家确认收货将订单标记为已完成（</a:t>
            </a:r>
            <a:r>
              <a:rPr lang="en-US" altLang="zh-CN" sz="2000" dirty="0">
                <a:solidFill>
                  <a:schemeClr val="bg1"/>
                </a:solidFill>
                <a:latin typeface="微软雅黑" panose="020B0503020204020204" pitchFamily="34" charset="-122"/>
                <a:ea typeface="微软雅黑" panose="020B0503020204020204" pitchFamily="34" charset="-122"/>
              </a:rPr>
              <a:t>finished</a:t>
            </a:r>
            <a:r>
              <a:rPr lang="zh-CN" altLang="en-US" sz="2000" dirty="0">
                <a:solidFill>
                  <a:schemeClr val="bg1"/>
                </a:solidFill>
                <a:latin typeface="微软雅黑" panose="020B0503020204020204" pitchFamily="34" charset="-122"/>
                <a:ea typeface="微软雅黑" panose="020B0503020204020204" pitchFamily="34" charset="-122"/>
              </a:rPr>
              <a:t>）。</a:t>
            </a: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使用</a:t>
              </a:r>
              <a:r>
                <a:rPr lang="en-US" altLang="zh-CN" sz="4000" b="1" dirty="0">
                  <a:solidFill>
                    <a:schemeClr val="bg1"/>
                  </a:solidFill>
                  <a:latin typeface="+mj-ea"/>
                </a:rPr>
                <a:t>Remix IDE</a:t>
              </a:r>
              <a:r>
                <a:rPr lang="zh-CN" altLang="en-US" sz="4000" b="1" dirty="0">
                  <a:solidFill>
                    <a:schemeClr val="bg1"/>
                  </a:solidFill>
                  <a:latin typeface="+mj-ea"/>
                </a:rPr>
                <a:t>搭建一个货物追踪区块链应用</a:t>
              </a: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货运追踪区块链应用的使用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367942" y="1287379"/>
            <a:ext cx="8734926" cy="646331"/>
          </a:xfrm>
          <a:prstGeom prst="rect">
            <a:avLst/>
          </a:prstGeom>
          <a:noFill/>
        </p:spPr>
        <p:txBody>
          <a:bodyPr wrap="square" rtlCol="0">
            <a:spAutoFit/>
          </a:bodyPr>
          <a:lstStyle/>
          <a:p>
            <a:r>
              <a:rPr lang="zh-CN" altLang="en-US" b="1" dirty="0">
                <a:solidFill>
                  <a:schemeClr val="bg1"/>
                </a:solidFill>
                <a:latin typeface="+mj-ea"/>
                <a:ea typeface="+mj-ea"/>
                <a:cs typeface="+mj-cs"/>
              </a:rPr>
              <a:t>并且执行三次</a:t>
            </a:r>
            <a:r>
              <a:rPr lang="en-US" altLang="zh-CN" b="1" dirty="0" err="1">
                <a:solidFill>
                  <a:schemeClr val="bg1"/>
                </a:solidFill>
                <a:latin typeface="+mj-ea"/>
                <a:ea typeface="+mj-ea"/>
                <a:cs typeface="+mj-cs"/>
              </a:rPr>
              <a:t>createOrder</a:t>
            </a:r>
            <a:r>
              <a:rPr lang="zh-CN" altLang="en-US" b="1" dirty="0">
                <a:solidFill>
                  <a:schemeClr val="bg1"/>
                </a:solidFill>
                <a:latin typeface="+mj-ea"/>
                <a:ea typeface="+mj-ea"/>
                <a:cs typeface="+mj-cs"/>
              </a:rPr>
              <a:t>，三个订单将会生成，并且可以通过</a:t>
            </a:r>
            <a:r>
              <a:rPr lang="en-US" altLang="zh-CN" b="1" dirty="0" err="1">
                <a:solidFill>
                  <a:schemeClr val="bg1"/>
                </a:solidFill>
                <a:latin typeface="+mj-ea"/>
                <a:ea typeface="+mj-ea"/>
                <a:cs typeface="+mj-cs"/>
              </a:rPr>
              <a:t>getAllOrders</a:t>
            </a:r>
            <a:r>
              <a:rPr lang="zh-CN" altLang="en-US" b="1" dirty="0">
                <a:solidFill>
                  <a:schemeClr val="bg1"/>
                </a:solidFill>
                <a:latin typeface="+mj-ea"/>
                <a:ea typeface="+mj-ea"/>
                <a:cs typeface="+mj-cs"/>
              </a:rPr>
              <a:t>调出订单列表查询</a:t>
            </a:r>
            <a:r>
              <a:rPr lang="en-US" altLang="zh-CN" b="1" dirty="0">
                <a:solidFill>
                  <a:schemeClr val="bg1"/>
                </a:solidFill>
                <a:latin typeface="+mj-ea"/>
                <a:ea typeface="+mj-ea"/>
                <a:cs typeface="+mj-cs"/>
              </a:rPr>
              <a:t>:</a:t>
            </a:r>
            <a:endParaRPr lang="zh-CN" altLang="en-US" b="1" dirty="0">
              <a:solidFill>
                <a:schemeClr val="bg1"/>
              </a:solidFill>
              <a:latin typeface="+mj-ea"/>
              <a:ea typeface="+mj-ea"/>
              <a:cs typeface="+mj-cs"/>
            </a:endParaRPr>
          </a:p>
        </p:txBody>
      </p:sp>
      <p:pic>
        <p:nvPicPr>
          <p:cNvPr id="3" name="图片 2">
            <a:extLst>
              <a:ext uri="{FF2B5EF4-FFF2-40B4-BE49-F238E27FC236}">
                <a16:creationId xmlns:a16="http://schemas.microsoft.com/office/drawing/2014/main" id="{9644F2D0-9B8A-39A4-AF9D-0B9A8312F6C9}"/>
              </a:ext>
            </a:extLst>
          </p:cNvPr>
          <p:cNvPicPr>
            <a:picLocks noChangeAspect="1"/>
          </p:cNvPicPr>
          <p:nvPr/>
        </p:nvPicPr>
        <p:blipFill>
          <a:blip r:embed="rId3"/>
          <a:stretch>
            <a:fillRect/>
          </a:stretch>
        </p:blipFill>
        <p:spPr>
          <a:xfrm>
            <a:off x="3200399" y="1823643"/>
            <a:ext cx="6669389" cy="4730098"/>
          </a:xfrm>
          <a:prstGeom prst="rect">
            <a:avLst/>
          </a:prstGeom>
        </p:spPr>
      </p:pic>
    </p:spTree>
    <p:extLst>
      <p:ext uri="{BB962C8B-B14F-4D97-AF65-F5344CB8AC3E}">
        <p14:creationId xmlns:p14="http://schemas.microsoft.com/office/powerpoint/2010/main" val="3384597047"/>
      </p:ext>
    </p:extLst>
  </p:cSld>
  <p:clrMapOvr>
    <a:masterClrMapping/>
  </p:clrMapOvr>
  <p:transition spd="slow">
    <p:pull/>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货运追踪区块链应用的使用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1200329"/>
          </a:xfrm>
          <a:prstGeom prst="rect">
            <a:avLst/>
          </a:prstGeom>
          <a:noFill/>
        </p:spPr>
        <p:txBody>
          <a:bodyPr wrap="square" rtlCol="0">
            <a:spAutoFit/>
          </a:bodyPr>
          <a:lstStyle/>
          <a:p>
            <a:r>
              <a:rPr lang="zh-CN" altLang="en-US" b="1" dirty="0">
                <a:solidFill>
                  <a:schemeClr val="bg1"/>
                </a:solidFill>
                <a:latin typeface="+mj-ea"/>
                <a:ea typeface="+mj-ea"/>
                <a:cs typeface="+mj-cs"/>
              </a:rPr>
              <a:t>此时切换回卖家账户，可执行发货函数</a:t>
            </a:r>
            <a:r>
              <a:rPr lang="en-US" altLang="zh-CN" b="1" dirty="0" err="1">
                <a:solidFill>
                  <a:schemeClr val="bg1"/>
                </a:solidFill>
                <a:latin typeface="+mj-ea"/>
                <a:ea typeface="+mj-ea"/>
                <a:cs typeface="+mj-cs"/>
              </a:rPr>
              <a:t>shipOrder</a:t>
            </a:r>
            <a:r>
              <a:rPr lang="zh-CN" altLang="en-US" b="1" dirty="0">
                <a:solidFill>
                  <a:schemeClr val="bg1"/>
                </a:solidFill>
                <a:latin typeface="+mj-ea"/>
                <a:ea typeface="+mj-ea"/>
                <a:cs typeface="+mj-cs"/>
              </a:rPr>
              <a:t>将订单中的</a:t>
            </a:r>
            <a:r>
              <a:rPr lang="en-US" altLang="zh-CN" b="1" dirty="0">
                <a:solidFill>
                  <a:schemeClr val="bg1"/>
                </a:solidFill>
                <a:latin typeface="+mj-ea"/>
                <a:ea typeface="+mj-ea"/>
                <a:cs typeface="+mj-cs"/>
              </a:rPr>
              <a:t>Shipped</a:t>
            </a:r>
            <a:r>
              <a:rPr lang="zh-CN" altLang="en-US" b="1" dirty="0">
                <a:solidFill>
                  <a:schemeClr val="bg1"/>
                </a:solidFill>
                <a:latin typeface="+mj-ea"/>
                <a:ea typeface="+mj-ea"/>
                <a:cs typeface="+mj-cs"/>
              </a:rPr>
              <a:t>标记为</a:t>
            </a:r>
            <a:r>
              <a:rPr lang="en-US" altLang="zh-CN" b="1" dirty="0">
                <a:solidFill>
                  <a:schemeClr val="bg1"/>
                </a:solidFill>
                <a:latin typeface="+mj-ea"/>
                <a:ea typeface="+mj-ea"/>
                <a:cs typeface="+mj-cs"/>
              </a:rPr>
              <a:t>true</a:t>
            </a:r>
            <a:r>
              <a:rPr lang="zh-CN" altLang="en-US" b="1" dirty="0">
                <a:solidFill>
                  <a:schemeClr val="bg1"/>
                </a:solidFill>
                <a:latin typeface="+mj-ea"/>
                <a:ea typeface="+mj-ea"/>
                <a:cs typeface="+mj-cs"/>
              </a:rPr>
              <a:t>。在</a:t>
            </a:r>
            <a:r>
              <a:rPr lang="en-US" altLang="zh-CN" b="1" dirty="0" err="1">
                <a:solidFill>
                  <a:schemeClr val="bg1"/>
                </a:solidFill>
                <a:latin typeface="+mj-ea"/>
                <a:ea typeface="+mj-ea"/>
                <a:cs typeface="+mj-cs"/>
              </a:rPr>
              <a:t>shipOrder</a:t>
            </a:r>
            <a:r>
              <a:rPr lang="zh-CN" altLang="en-US" b="1" dirty="0">
                <a:solidFill>
                  <a:schemeClr val="bg1"/>
                </a:solidFill>
                <a:latin typeface="+mj-ea"/>
                <a:ea typeface="+mj-ea"/>
                <a:cs typeface="+mj-cs"/>
              </a:rPr>
              <a:t>函数后的空格中输入对应的订单编号（</a:t>
            </a:r>
            <a:r>
              <a:rPr lang="en-US" altLang="zh-CN" b="1" dirty="0">
                <a:solidFill>
                  <a:schemeClr val="bg1"/>
                </a:solidFill>
                <a:latin typeface="+mj-ea"/>
                <a:ea typeface="+mj-ea"/>
                <a:cs typeface="+mj-cs"/>
              </a:rPr>
              <a:t>0</a:t>
            </a:r>
            <a:r>
              <a:rPr lang="zh-CN" altLang="en-US" b="1" dirty="0">
                <a:solidFill>
                  <a:schemeClr val="bg1"/>
                </a:solidFill>
                <a:latin typeface="+mj-ea"/>
                <a:ea typeface="+mj-ea"/>
                <a:cs typeface="+mj-cs"/>
              </a:rPr>
              <a:t>，</a:t>
            </a:r>
            <a:r>
              <a:rPr lang="en-US" altLang="zh-CN" b="1" dirty="0">
                <a:solidFill>
                  <a:schemeClr val="bg1"/>
                </a:solidFill>
                <a:latin typeface="+mj-ea"/>
                <a:ea typeface="+mj-ea"/>
                <a:cs typeface="+mj-cs"/>
              </a:rPr>
              <a:t>1</a:t>
            </a:r>
            <a:r>
              <a:rPr lang="zh-CN" altLang="en-US" b="1" dirty="0">
                <a:solidFill>
                  <a:schemeClr val="bg1"/>
                </a:solidFill>
                <a:latin typeface="+mj-ea"/>
                <a:ea typeface="+mj-ea"/>
                <a:cs typeface="+mj-cs"/>
              </a:rPr>
              <a:t>，</a:t>
            </a:r>
            <a:r>
              <a:rPr lang="en-US" altLang="zh-CN" b="1" dirty="0">
                <a:solidFill>
                  <a:schemeClr val="bg1"/>
                </a:solidFill>
                <a:latin typeface="+mj-ea"/>
                <a:ea typeface="+mj-ea"/>
                <a:cs typeface="+mj-cs"/>
              </a:rPr>
              <a:t>2</a:t>
            </a:r>
            <a:r>
              <a:rPr lang="zh-CN" altLang="en-US" b="1" dirty="0">
                <a:solidFill>
                  <a:schemeClr val="bg1"/>
                </a:solidFill>
                <a:latin typeface="+mj-ea"/>
                <a:ea typeface="+mj-ea"/>
                <a:cs typeface="+mj-cs"/>
              </a:rPr>
              <a:t>）然后执行。</a:t>
            </a:r>
          </a:p>
          <a:p>
            <a:r>
              <a:rPr lang="zh-CN" altLang="en-US" b="1" dirty="0">
                <a:solidFill>
                  <a:schemeClr val="bg1"/>
                </a:solidFill>
                <a:latin typeface="+mj-ea"/>
                <a:ea typeface="+mj-ea"/>
                <a:cs typeface="+mj-cs"/>
              </a:rPr>
              <a:t>如果只执行一次然后通过</a:t>
            </a:r>
            <a:r>
              <a:rPr lang="en-US" altLang="zh-CN" b="1" dirty="0" err="1">
                <a:solidFill>
                  <a:schemeClr val="bg1"/>
                </a:solidFill>
                <a:latin typeface="+mj-ea"/>
                <a:ea typeface="+mj-ea"/>
                <a:cs typeface="+mj-cs"/>
              </a:rPr>
              <a:t>getOrderStatus</a:t>
            </a:r>
            <a:r>
              <a:rPr lang="zh-CN" altLang="en-US" b="1" dirty="0">
                <a:solidFill>
                  <a:schemeClr val="bg1"/>
                </a:solidFill>
                <a:latin typeface="+mj-ea"/>
                <a:ea typeface="+mj-ea"/>
                <a:cs typeface="+mj-cs"/>
              </a:rPr>
              <a:t>查询单个订单状态，可以发现对应订单的</a:t>
            </a:r>
            <a:r>
              <a:rPr lang="en-US" altLang="zh-CN" b="1" dirty="0">
                <a:solidFill>
                  <a:schemeClr val="bg1"/>
                </a:solidFill>
                <a:latin typeface="+mj-ea"/>
                <a:ea typeface="+mj-ea"/>
                <a:cs typeface="+mj-cs"/>
              </a:rPr>
              <a:t>Shipped</a:t>
            </a:r>
            <a:r>
              <a:rPr lang="zh-CN" altLang="en-US" b="1" dirty="0">
                <a:solidFill>
                  <a:schemeClr val="bg1"/>
                </a:solidFill>
                <a:latin typeface="+mj-ea"/>
                <a:ea typeface="+mj-ea"/>
                <a:cs typeface="+mj-cs"/>
              </a:rPr>
              <a:t>变量已经被修改为</a:t>
            </a:r>
            <a:r>
              <a:rPr lang="en-US" altLang="zh-CN" b="1" dirty="0">
                <a:solidFill>
                  <a:schemeClr val="bg1"/>
                </a:solidFill>
                <a:latin typeface="+mj-ea"/>
                <a:ea typeface="+mj-ea"/>
                <a:cs typeface="+mj-cs"/>
              </a:rPr>
              <a:t>true</a:t>
            </a:r>
            <a:r>
              <a:rPr lang="zh-CN" altLang="en-US" b="1" dirty="0">
                <a:solidFill>
                  <a:schemeClr val="bg1"/>
                </a:solidFill>
                <a:latin typeface="+mj-ea"/>
                <a:ea typeface="+mj-ea"/>
                <a:cs typeface="+mj-cs"/>
              </a:rPr>
              <a:t>：</a:t>
            </a:r>
          </a:p>
        </p:txBody>
      </p:sp>
      <p:pic>
        <p:nvPicPr>
          <p:cNvPr id="3" name="图片 2">
            <a:extLst>
              <a:ext uri="{FF2B5EF4-FFF2-40B4-BE49-F238E27FC236}">
                <a16:creationId xmlns:a16="http://schemas.microsoft.com/office/drawing/2014/main" id="{7276D2D4-D2D7-4535-4432-52CC484F5D4E}"/>
              </a:ext>
            </a:extLst>
          </p:cNvPr>
          <p:cNvPicPr>
            <a:picLocks noChangeAspect="1"/>
          </p:cNvPicPr>
          <p:nvPr/>
        </p:nvPicPr>
        <p:blipFill>
          <a:blip r:embed="rId3"/>
          <a:stretch>
            <a:fillRect/>
          </a:stretch>
        </p:blipFill>
        <p:spPr>
          <a:xfrm>
            <a:off x="3777415" y="2588778"/>
            <a:ext cx="4419420" cy="3667643"/>
          </a:xfrm>
          <a:prstGeom prst="rect">
            <a:avLst/>
          </a:prstGeom>
        </p:spPr>
      </p:pic>
    </p:spTree>
    <p:extLst>
      <p:ext uri="{BB962C8B-B14F-4D97-AF65-F5344CB8AC3E}">
        <p14:creationId xmlns:p14="http://schemas.microsoft.com/office/powerpoint/2010/main" val="512364851"/>
      </p:ext>
    </p:extLst>
  </p:cSld>
  <p:clrMapOvr>
    <a:masterClrMapping/>
  </p:clrMapOvr>
  <p:transition spd="slow">
    <p:pull/>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货运追踪区块链应用的使用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369332"/>
          </a:xfrm>
          <a:prstGeom prst="rect">
            <a:avLst/>
          </a:prstGeom>
          <a:noFill/>
        </p:spPr>
        <p:txBody>
          <a:bodyPr wrap="square" rtlCol="0">
            <a:spAutoFit/>
          </a:bodyPr>
          <a:lstStyle/>
          <a:p>
            <a:r>
              <a:rPr lang="zh-CN" altLang="en-US" b="1" dirty="0">
                <a:solidFill>
                  <a:schemeClr val="bg1"/>
                </a:solidFill>
                <a:latin typeface="+mj-ea"/>
                <a:ea typeface="+mj-ea"/>
                <a:cs typeface="+mj-cs"/>
              </a:rPr>
              <a:t>对三个订单都执行发货函数之后可执行查询库存函数，可发现库存已经减少：</a:t>
            </a:r>
          </a:p>
        </p:txBody>
      </p:sp>
      <p:sp>
        <p:nvSpPr>
          <p:cNvPr id="5" name="文本框 4">
            <a:extLst>
              <a:ext uri="{FF2B5EF4-FFF2-40B4-BE49-F238E27FC236}">
                <a16:creationId xmlns:a16="http://schemas.microsoft.com/office/drawing/2014/main" id="{A647CC9A-C3DD-0AFB-E4B9-EE07C25A66A4}"/>
              </a:ext>
            </a:extLst>
          </p:cNvPr>
          <p:cNvSpPr txBox="1"/>
          <p:nvPr/>
        </p:nvSpPr>
        <p:spPr>
          <a:xfrm>
            <a:off x="1175436" y="2190615"/>
            <a:ext cx="7745329" cy="3693319"/>
          </a:xfrm>
          <a:prstGeom prst="rect">
            <a:avLst/>
          </a:prstGeom>
          <a:noFill/>
        </p:spPr>
        <p:txBody>
          <a:bodyPr wrap="square">
            <a:spAutoFit/>
          </a:bodyPr>
          <a:lstStyle/>
          <a:p>
            <a:pPr algn="ctr"/>
            <a:r>
              <a:rPr lang="en-US" altLang="zh-CN" sz="1800" dirty="0">
                <a:solidFill>
                  <a:schemeClr val="bg1"/>
                </a:solidFill>
                <a:effectLst/>
                <a:highlight>
                  <a:srgbClr val="2A2C3F"/>
                </a:highlight>
                <a:latin typeface="Nunito Sans" pitchFamily="2" charset="0"/>
                <a:ea typeface="宋体" panose="02010600030101010101" pitchFamily="2" charset="-122"/>
                <a:cs typeface="宋体" panose="02010600030101010101" pitchFamily="2" charset="-122"/>
              </a:rPr>
              <a:t>0, huowu_1, 8000</a:t>
            </a:r>
            <a:endParaRPr lang="zh-CN" altLang="zh-CN" sz="1800" dirty="0">
              <a:solidFill>
                <a:schemeClr val="bg1"/>
              </a:solidFill>
              <a:effectLst/>
              <a:latin typeface="宋体" panose="02010600030101010101" pitchFamily="2" charset="-122"/>
              <a:ea typeface="宋体" panose="02010600030101010101" pitchFamily="2" charset="-122"/>
              <a:cs typeface="宋体" panose="02010600030101010101" pitchFamily="2" charset="-122"/>
            </a:endParaRPr>
          </a:p>
          <a:p>
            <a:pPr algn="ctr"/>
            <a:r>
              <a:rPr lang="en-US" altLang="zh-CN" sz="1800" dirty="0">
                <a:solidFill>
                  <a:schemeClr val="bg1"/>
                </a:solidFill>
                <a:effectLst/>
                <a:highlight>
                  <a:srgbClr val="2A2C3F"/>
                </a:highlight>
                <a:latin typeface="Nunito Sans" pitchFamily="2" charset="0"/>
                <a:ea typeface="宋体" panose="02010600030101010101" pitchFamily="2" charset="-122"/>
                <a:cs typeface="宋体" panose="02010600030101010101" pitchFamily="2" charset="-122"/>
              </a:rPr>
              <a:t>1, huowu_2, 9000</a:t>
            </a:r>
            <a:endParaRPr lang="zh-CN" altLang="zh-CN" sz="1800" dirty="0">
              <a:solidFill>
                <a:schemeClr val="bg1"/>
              </a:solidFill>
              <a:effectLst/>
              <a:latin typeface="宋体" panose="02010600030101010101" pitchFamily="2" charset="-122"/>
              <a:ea typeface="宋体" panose="02010600030101010101" pitchFamily="2" charset="-122"/>
              <a:cs typeface="宋体" panose="02010600030101010101" pitchFamily="2" charset="-122"/>
            </a:endParaRPr>
          </a:p>
          <a:p>
            <a:pPr algn="ctr"/>
            <a:r>
              <a:rPr lang="en-US" altLang="zh-CN" sz="1800" dirty="0">
                <a:solidFill>
                  <a:schemeClr val="bg1"/>
                </a:solidFill>
                <a:effectLst/>
                <a:highlight>
                  <a:srgbClr val="2A2C3F"/>
                </a:highlight>
                <a:latin typeface="Nunito Sans" pitchFamily="2" charset="0"/>
                <a:ea typeface="宋体" panose="02010600030101010101" pitchFamily="2" charset="-122"/>
                <a:cs typeface="宋体" panose="02010600030101010101" pitchFamily="2" charset="-122"/>
              </a:rPr>
              <a:t>2, huowu_3, 5000</a:t>
            </a:r>
          </a:p>
          <a:p>
            <a:pPr algn="ctr"/>
            <a:endParaRPr lang="en-US" altLang="zh-CN" dirty="0">
              <a:solidFill>
                <a:schemeClr val="bg1"/>
              </a:solidFill>
              <a:highlight>
                <a:srgbClr val="2A2C3F"/>
              </a:highlight>
              <a:latin typeface="Nunito Sans" pitchFamily="2" charset="0"/>
              <a:ea typeface="宋体" panose="02010600030101010101" pitchFamily="2" charset="-122"/>
              <a:cs typeface="宋体" panose="02010600030101010101" pitchFamily="2" charset="-122"/>
            </a:endParaRPr>
          </a:p>
          <a:p>
            <a:pPr algn="ctr"/>
            <a:endParaRPr lang="zh-CN" altLang="zh-CN" sz="1800" dirty="0">
              <a:solidFill>
                <a:schemeClr val="bg1"/>
              </a:solidFill>
              <a:effectLst/>
              <a:latin typeface="宋体" panose="02010600030101010101" pitchFamily="2" charset="-122"/>
              <a:ea typeface="宋体" panose="02010600030101010101" pitchFamily="2" charset="-122"/>
              <a:cs typeface="宋体" panose="02010600030101010101" pitchFamily="2" charset="-122"/>
            </a:endParaRPr>
          </a:p>
          <a:p>
            <a:r>
              <a:rPr lang="zh-CN" altLang="zh-CN" b="1" dirty="0">
                <a:solidFill>
                  <a:schemeClr val="bg1"/>
                </a:solidFill>
                <a:latin typeface="+mj-ea"/>
                <a:ea typeface="+mj-ea"/>
                <a:cs typeface="+mj-cs"/>
              </a:rPr>
              <a:t>收货之后，切换对应的买家账户，可执行</a:t>
            </a:r>
            <a:r>
              <a:rPr lang="en-US" altLang="zh-CN" b="1" dirty="0" err="1">
                <a:solidFill>
                  <a:schemeClr val="bg1"/>
                </a:solidFill>
                <a:latin typeface="+mj-ea"/>
                <a:ea typeface="+mj-ea"/>
                <a:cs typeface="+mj-cs"/>
              </a:rPr>
              <a:t>recieveOrder</a:t>
            </a:r>
            <a:r>
              <a:rPr lang="zh-CN" altLang="zh-CN" b="1" dirty="0">
                <a:solidFill>
                  <a:schemeClr val="bg1"/>
                </a:solidFill>
                <a:latin typeface="+mj-ea"/>
                <a:ea typeface="+mj-ea"/>
                <a:cs typeface="+mj-cs"/>
              </a:rPr>
              <a:t>函数，确认收货并将订单</a:t>
            </a:r>
            <a:r>
              <a:rPr lang="en-US" altLang="zh-CN" b="1" dirty="0">
                <a:solidFill>
                  <a:schemeClr val="bg1"/>
                </a:solidFill>
                <a:latin typeface="+mj-ea"/>
                <a:ea typeface="+mj-ea"/>
                <a:cs typeface="+mj-cs"/>
              </a:rPr>
              <a:t>Finished</a:t>
            </a:r>
            <a:r>
              <a:rPr lang="zh-CN" altLang="zh-CN" b="1" dirty="0">
                <a:solidFill>
                  <a:schemeClr val="bg1"/>
                </a:solidFill>
                <a:latin typeface="+mj-ea"/>
                <a:ea typeface="+mj-ea"/>
                <a:cs typeface="+mj-cs"/>
              </a:rPr>
              <a:t>变量修改为</a:t>
            </a:r>
            <a:r>
              <a:rPr lang="en-US" altLang="zh-CN" b="1" dirty="0">
                <a:solidFill>
                  <a:schemeClr val="bg1"/>
                </a:solidFill>
                <a:latin typeface="+mj-ea"/>
                <a:ea typeface="+mj-ea"/>
                <a:cs typeface="+mj-cs"/>
              </a:rPr>
              <a:t>true</a:t>
            </a:r>
            <a:r>
              <a:rPr lang="zh-CN" altLang="zh-CN" b="1" dirty="0">
                <a:solidFill>
                  <a:schemeClr val="bg1"/>
                </a:solidFill>
                <a:latin typeface="+mj-ea"/>
                <a:ea typeface="+mj-ea"/>
                <a:cs typeface="+mj-cs"/>
              </a:rPr>
              <a:t>：</a:t>
            </a:r>
            <a:endParaRPr lang="en-US" altLang="zh-CN" b="1" dirty="0">
              <a:solidFill>
                <a:schemeClr val="bg1"/>
              </a:solidFill>
              <a:latin typeface="+mj-ea"/>
              <a:ea typeface="+mj-ea"/>
              <a:cs typeface="+mj-cs"/>
            </a:endParaRPr>
          </a:p>
          <a:p>
            <a:endParaRPr lang="en-US" altLang="zh-CN" b="1" dirty="0">
              <a:solidFill>
                <a:schemeClr val="bg1"/>
              </a:solidFill>
              <a:latin typeface="+mj-ea"/>
              <a:ea typeface="+mj-ea"/>
              <a:cs typeface="+mj-cs"/>
            </a:endParaRPr>
          </a:p>
          <a:p>
            <a:endParaRPr lang="en-US" altLang="zh-CN" b="1" dirty="0">
              <a:solidFill>
                <a:schemeClr val="bg1"/>
              </a:solidFill>
              <a:latin typeface="+mj-ea"/>
              <a:ea typeface="+mj-ea"/>
              <a:cs typeface="+mj-cs"/>
            </a:endParaRPr>
          </a:p>
          <a:p>
            <a:endParaRPr lang="zh-CN" altLang="zh-CN" b="1" dirty="0">
              <a:solidFill>
                <a:schemeClr val="bg1"/>
              </a:solidFill>
              <a:latin typeface="+mj-ea"/>
              <a:ea typeface="+mj-ea"/>
              <a:cs typeface="+mj-cs"/>
            </a:endParaRPr>
          </a:p>
          <a:p>
            <a:pPr algn="ctr"/>
            <a:r>
              <a:rPr lang="en-US" altLang="zh-CN" sz="1800" dirty="0">
                <a:solidFill>
                  <a:schemeClr val="bg1"/>
                </a:solidFill>
                <a:effectLst/>
                <a:highlight>
                  <a:srgbClr val="2A2C3F"/>
                </a:highlight>
                <a:latin typeface="Nunito Sans" pitchFamily="2" charset="0"/>
                <a:ea typeface="宋体" panose="02010600030101010101" pitchFamily="2" charset="-122"/>
                <a:cs typeface="宋体" panose="02010600030101010101" pitchFamily="2" charset="-122"/>
              </a:rPr>
              <a:t>0, 0, 0, 2000, true, true</a:t>
            </a:r>
            <a:endParaRPr lang="zh-CN" altLang="zh-CN" sz="1800" dirty="0">
              <a:solidFill>
                <a:schemeClr val="bg1"/>
              </a:solidFill>
              <a:effectLst/>
              <a:latin typeface="宋体" panose="02010600030101010101" pitchFamily="2" charset="-122"/>
              <a:ea typeface="宋体" panose="02010600030101010101" pitchFamily="2" charset="-122"/>
              <a:cs typeface="宋体" panose="02010600030101010101" pitchFamily="2" charset="-122"/>
            </a:endParaRPr>
          </a:p>
          <a:p>
            <a:pPr algn="ctr"/>
            <a:r>
              <a:rPr lang="en-US" altLang="zh-CN" sz="1800" dirty="0">
                <a:solidFill>
                  <a:schemeClr val="bg1"/>
                </a:solidFill>
                <a:effectLst/>
                <a:highlight>
                  <a:srgbClr val="2A2C3F"/>
                </a:highlight>
                <a:latin typeface="Nunito Sans" pitchFamily="2" charset="0"/>
                <a:ea typeface="宋体" panose="02010600030101010101" pitchFamily="2" charset="-122"/>
                <a:cs typeface="宋体" panose="02010600030101010101" pitchFamily="2" charset="-122"/>
              </a:rPr>
              <a:t>1, 0, 2, 5000, true, true</a:t>
            </a:r>
            <a:endParaRPr lang="zh-CN" altLang="zh-CN" sz="1800" dirty="0">
              <a:solidFill>
                <a:schemeClr val="bg1"/>
              </a:solidFill>
              <a:effectLst/>
              <a:latin typeface="宋体" panose="02010600030101010101" pitchFamily="2" charset="-122"/>
              <a:ea typeface="宋体" panose="02010600030101010101" pitchFamily="2" charset="-122"/>
              <a:cs typeface="宋体" panose="02010600030101010101" pitchFamily="2" charset="-122"/>
            </a:endParaRPr>
          </a:p>
          <a:p>
            <a:pPr algn="ctr"/>
            <a:r>
              <a:rPr lang="en-US" altLang="zh-CN" sz="1800" dirty="0">
                <a:solidFill>
                  <a:schemeClr val="bg1"/>
                </a:solidFill>
                <a:effectLst/>
                <a:highlight>
                  <a:srgbClr val="2A2C3F"/>
                </a:highlight>
                <a:latin typeface="Nunito Sans" pitchFamily="2" charset="0"/>
                <a:ea typeface="宋体" panose="02010600030101010101" pitchFamily="2" charset="-122"/>
                <a:cs typeface="宋体" panose="02010600030101010101" pitchFamily="2" charset="-122"/>
              </a:rPr>
              <a:t>2, 1, 1, 1000, true, true</a:t>
            </a:r>
            <a:endParaRPr lang="zh-CN" altLang="zh-CN" sz="1800" dirty="0">
              <a:solidFill>
                <a:schemeClr val="bg1"/>
              </a:solidFill>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685896060"/>
      </p:ext>
    </p:extLst>
  </p:cSld>
  <p:clrMapOvr>
    <a:masterClrMapping/>
  </p:clrMapOvr>
  <p:transition spd="slow">
    <p:pull/>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99607" y="2765207"/>
            <a:ext cx="4544010" cy="1480454"/>
            <a:chOff x="2242632" y="2041909"/>
            <a:chExt cx="4544010" cy="1480454"/>
          </a:xfrm>
        </p:grpSpPr>
        <p:grpSp>
          <p:nvGrpSpPr>
            <p:cNvPr id="5" name="组合 4"/>
            <p:cNvGrpSpPr/>
            <p:nvPr/>
          </p:nvGrpSpPr>
          <p:grpSpPr>
            <a:xfrm>
              <a:off x="2242632" y="2677238"/>
              <a:ext cx="4544010" cy="845125"/>
              <a:chOff x="1292231" y="418450"/>
              <a:chExt cx="5280439" cy="982091"/>
            </a:xfrm>
          </p:grpSpPr>
          <p:sp>
            <p:nvSpPr>
              <p:cNvPr id="6" name="文本框 5"/>
              <p:cNvSpPr txBox="1"/>
              <p:nvPr/>
            </p:nvSpPr>
            <p:spPr>
              <a:xfrm>
                <a:off x="1292231" y="418450"/>
                <a:ext cx="5280439" cy="679547"/>
              </a:xfrm>
              <a:prstGeom prst="rect">
                <a:avLst/>
              </a:prstGeom>
              <a:noFill/>
            </p:spPr>
            <p:txBody>
              <a:bodyPr wrap="square" lIns="0" tIns="45720" rIns="91440" bIns="45720" rtlCol="0">
                <a:spAutoFit/>
                <a:scene3d>
                  <a:camera prst="orthographicFront"/>
                  <a:lightRig rig="threePt" dir="t"/>
                </a:scene3d>
                <a:sp3d contourW="12700"/>
              </a:bodyPr>
              <a:lstStyle/>
              <a:p>
                <a:pPr lvl="0">
                  <a:defRPr/>
                </a:pPr>
                <a:r>
                  <a:rPr lang="zh-CN" altLang="en-US" sz="3200" b="1" dirty="0">
                    <a:solidFill>
                      <a:schemeClr val="bg1"/>
                    </a:solidFill>
                    <a:latin typeface="+mj-ea"/>
                  </a:rPr>
                  <a:t>区块链技术面临的挑战</a:t>
                </a:r>
              </a:p>
            </p:txBody>
          </p:sp>
          <p:sp>
            <p:nvSpPr>
              <p:cNvPr id="7" name="文本框 6"/>
              <p:cNvSpPr txBox="1"/>
              <p:nvPr/>
            </p:nvSpPr>
            <p:spPr>
              <a:xfrm>
                <a:off x="1292231" y="1097997"/>
                <a:ext cx="4876340" cy="302544"/>
              </a:xfrm>
              <a:prstGeom prst="rect">
                <a:avLst/>
              </a:prstGeom>
              <a:noFill/>
            </p:spPr>
            <p:txBody>
              <a:bodyPr wrap="square" lIns="0" tIns="45720" rIns="91440" bIns="45720" rtlCol="0">
                <a:spAutoFit/>
                <a:scene3d>
                  <a:camera prst="orthographicFront"/>
                  <a:lightRig rig="threePt" dir="t"/>
                </a:scene3d>
                <a:sp3d contourW="12700"/>
              </a:bodyPr>
              <a:lstStyle/>
              <a:p>
                <a:r>
                  <a:rPr lang="en-US" altLang="zh-CN" sz="1100" dirty="0">
                    <a:solidFill>
                      <a:schemeClr val="bg1"/>
                    </a:solidFill>
                    <a:latin typeface="+mj-ea"/>
                  </a:rPr>
                  <a:t>Challenges of Block Chain Technology</a:t>
                </a:r>
              </a:p>
            </p:txBody>
          </p:sp>
        </p:grpSp>
        <p:sp>
          <p:nvSpPr>
            <p:cNvPr id="8" name="文本框 7"/>
            <p:cNvSpPr txBox="1"/>
            <p:nvPr/>
          </p:nvSpPr>
          <p:spPr>
            <a:xfrm>
              <a:off x="2242632" y="2041909"/>
              <a:ext cx="2422187" cy="707886"/>
            </a:xfrm>
            <a:prstGeom prst="rect">
              <a:avLst/>
            </a:prstGeom>
            <a:noFill/>
          </p:spPr>
          <p:txBody>
            <a:bodyPr wrap="square" lIns="0" tIns="45720" rIns="91440" bIns="45720" rtlCol="0">
              <a:spAutoFit/>
            </a:bodyPr>
            <a:lstStyle/>
            <a:p>
              <a:r>
                <a:rPr lang="en-US" altLang="zh-CN" sz="4000" b="1" dirty="0">
                  <a:solidFill>
                    <a:schemeClr val="bg1"/>
                  </a:solidFill>
                  <a:latin typeface="+mj-lt"/>
                  <a:cs typeface="Impact" panose="020B0806030902050204" charset="0"/>
                </a:rPr>
                <a:t>PART 04</a:t>
              </a:r>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037631" y="2052533"/>
            <a:ext cx="5603132" cy="923330"/>
          </a:xfrm>
          <a:prstGeom prst="rect">
            <a:avLst/>
          </a:prstGeom>
          <a:noFill/>
        </p:spPr>
        <p:txBody>
          <a:bodyPr wrap="square" lIns="0" tIns="45720" rIns="91440" bIns="45720" rtlCol="0">
            <a:spAutoFit/>
          </a:bodyPr>
          <a:lstStyle/>
          <a:p>
            <a:r>
              <a:rPr lang="zh-CN" altLang="en-US" sz="5400" b="1" dirty="0">
                <a:solidFill>
                  <a:schemeClr val="bg1"/>
                </a:solidFill>
                <a:latin typeface="+mj-ea"/>
                <a:ea typeface="+mj-ea"/>
              </a:rPr>
              <a:t>感谢您的观看</a:t>
            </a:r>
          </a:p>
        </p:txBody>
      </p:sp>
      <p:sp>
        <p:nvSpPr>
          <p:cNvPr id="7" name="文本框 6"/>
          <p:cNvSpPr txBox="1"/>
          <p:nvPr/>
        </p:nvSpPr>
        <p:spPr>
          <a:xfrm>
            <a:off x="6096000" y="3122578"/>
            <a:ext cx="4740613" cy="400110"/>
          </a:xfrm>
          <a:prstGeom prst="rect">
            <a:avLst/>
          </a:prstGeom>
          <a:noFill/>
        </p:spPr>
        <p:txBody>
          <a:bodyPr wrap="square" lIns="0" tIns="45720" rIns="91440" bIns="45720" rtlCol="0">
            <a:spAutoFit/>
          </a:bodyPr>
          <a:lstStyle/>
          <a:p>
            <a:r>
              <a:rPr lang="en-US" altLang="zh-CN" sz="2000" dirty="0">
                <a:solidFill>
                  <a:schemeClr val="bg1"/>
                </a:solidFill>
              </a:rPr>
              <a:t>Thank you for watching</a:t>
            </a:r>
            <a:endParaRPr lang="zh-CN" altLang="en-US" sz="2000" dirty="0">
              <a:solidFill>
                <a:schemeClr val="bg1"/>
              </a:solidFill>
            </a:endParaRPr>
          </a:p>
        </p:txBody>
      </p:sp>
      <p:sp>
        <p:nvSpPr>
          <p:cNvPr id="8" name="文本框 7"/>
          <p:cNvSpPr txBox="1"/>
          <p:nvPr/>
        </p:nvSpPr>
        <p:spPr>
          <a:xfrm>
            <a:off x="6096000" y="3792264"/>
            <a:ext cx="4400145" cy="809261"/>
          </a:xfrm>
          <a:prstGeom prst="rect">
            <a:avLst/>
          </a:prstGeom>
          <a:noFill/>
        </p:spPr>
        <p:txBody>
          <a:bodyPr wrap="square" lIns="0" tIns="45720" rIns="91440" bIns="45720" rtlCol="0">
            <a:spAutoFit/>
          </a:bodyPr>
          <a:lstStyle/>
          <a:p>
            <a:pPr>
              <a:lnSpc>
                <a:spcPct val="150000"/>
              </a:lnSpc>
            </a:pPr>
            <a:r>
              <a:rPr lang="zh-CN" altLang="en-US" sz="800" dirty="0">
                <a:solidFill>
                  <a:schemeClr val="bg1"/>
                </a:solidFill>
                <a:latin typeface="+mn-ea"/>
              </a:rPr>
              <a:t>区块链是分布式数据存储、点对点传输、共识机制、加密算法等计算机技术的新型应用模式。区块链（</a:t>
            </a:r>
            <a:r>
              <a:rPr lang="en-US" altLang="zh-CN" sz="800" dirty="0">
                <a:solidFill>
                  <a:schemeClr val="bg1"/>
                </a:solidFill>
                <a:latin typeface="+mn-ea"/>
              </a:rPr>
              <a:t>Blockchain</a:t>
            </a:r>
            <a:r>
              <a:rPr lang="zh-CN" altLang="en-US" sz="800" dirty="0">
                <a:solidFill>
                  <a:schemeClr val="bg1"/>
                </a:solidFill>
                <a:latin typeface="+mn-ea"/>
              </a:rPr>
              <a:t>），是比特币的一个重要概念，它本质上是一个去中心化的数据库，同时作为比特币的底层技术，是一串使用密码学方法相关联产生的数据块，每一个数据块中包含了一批次比特币网络交易的信息，用于验证其信息的有效性（防伪）和生成下一个区块 。</a:t>
            </a:r>
          </a:p>
        </p:txBody>
      </p:sp>
      <p:sp>
        <p:nvSpPr>
          <p:cNvPr id="9" name="文本框 8"/>
          <p:cNvSpPr txBox="1"/>
          <p:nvPr/>
        </p:nvSpPr>
        <p:spPr>
          <a:xfrm>
            <a:off x="6096000" y="4917284"/>
            <a:ext cx="1987685" cy="338554"/>
          </a:xfrm>
          <a:prstGeom prst="rect">
            <a:avLst/>
          </a:prstGeom>
          <a:noFill/>
        </p:spPr>
        <p:txBody>
          <a:bodyPr wrap="square" lIns="0" tIns="45720" rIns="91440" bIns="45720" rtlCol="0">
            <a:spAutoFit/>
          </a:bodyPr>
          <a:lstStyle/>
          <a:p>
            <a:r>
              <a:rPr lang="zh-CN" altLang="en-US" sz="1600" dirty="0">
                <a:solidFill>
                  <a:schemeClr val="bg1"/>
                </a:solidFill>
                <a:latin typeface="+mn-ea"/>
              </a:rPr>
              <a:t>汇报人：小耗崽</a:t>
            </a:r>
          </a:p>
        </p:txBody>
      </p:sp>
      <p:sp>
        <p:nvSpPr>
          <p:cNvPr id="11" name="文本框 10"/>
          <p:cNvSpPr txBox="1"/>
          <p:nvPr/>
        </p:nvSpPr>
        <p:spPr>
          <a:xfrm>
            <a:off x="7663773" y="4931212"/>
            <a:ext cx="262647" cy="307777"/>
          </a:xfrm>
          <a:prstGeom prst="rect">
            <a:avLst/>
          </a:prstGeom>
          <a:noFill/>
        </p:spPr>
        <p:txBody>
          <a:bodyPr wrap="square" rtlCol="0">
            <a:spAutoFit/>
          </a:bodyPr>
          <a:lstStyle/>
          <a:p>
            <a:r>
              <a:rPr lang="en-US" altLang="zh-CN" sz="1400" dirty="0">
                <a:solidFill>
                  <a:schemeClr val="bg1"/>
                </a:solidFill>
              </a:rPr>
              <a:t>&gt;</a:t>
            </a:r>
            <a:endParaRPr lang="zh-CN" altLang="en-US" sz="1400" dirty="0">
              <a:solidFill>
                <a:schemeClr val="bg1"/>
              </a:solidFill>
            </a:endParaRPr>
          </a:p>
        </p:txBody>
      </p:sp>
      <p:sp>
        <p:nvSpPr>
          <p:cNvPr id="12" name="文本框 11"/>
          <p:cNvSpPr txBox="1"/>
          <p:nvPr/>
        </p:nvSpPr>
        <p:spPr>
          <a:xfrm>
            <a:off x="7532450" y="4932672"/>
            <a:ext cx="262647" cy="307777"/>
          </a:xfrm>
          <a:prstGeom prst="rect">
            <a:avLst/>
          </a:prstGeom>
          <a:noFill/>
        </p:spPr>
        <p:txBody>
          <a:bodyPr wrap="square" rtlCol="0">
            <a:spAutoFit/>
          </a:bodyPr>
          <a:lstStyle/>
          <a:p>
            <a:r>
              <a:rPr lang="en-US" altLang="zh-CN" sz="1400" dirty="0">
                <a:solidFill>
                  <a:schemeClr val="bg1"/>
                </a:solidFill>
              </a:rPr>
              <a:t>&gt;</a:t>
            </a:r>
            <a:endParaRPr lang="zh-CN" altLang="en-US" sz="1400" dirty="0">
              <a:solidFill>
                <a:schemeClr val="bg1"/>
              </a:solidFill>
            </a:endParaRPr>
          </a:p>
        </p:txBody>
      </p:sp>
      <p:cxnSp>
        <p:nvCxnSpPr>
          <p:cNvPr id="14" name="直接连接符 13"/>
          <p:cNvCxnSpPr/>
          <p:nvPr/>
        </p:nvCxnSpPr>
        <p:spPr>
          <a:xfrm>
            <a:off x="6096000" y="5255838"/>
            <a:ext cx="176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1225685" y="716290"/>
            <a:ext cx="1692612" cy="261610"/>
          </a:xfrm>
          <a:prstGeom prst="rect">
            <a:avLst/>
          </a:prstGeom>
          <a:noFill/>
        </p:spPr>
        <p:txBody>
          <a:bodyPr wrap="square" rtlCol="0">
            <a:spAutoFit/>
          </a:bodyPr>
          <a:lstStyle/>
          <a:p>
            <a:r>
              <a:rPr lang="en-US" altLang="zh-CN" sz="1100" dirty="0">
                <a:solidFill>
                  <a:schemeClr val="bg1"/>
                </a:solidFill>
              </a:rPr>
              <a:t>CAMPANY LOGO</a:t>
            </a:r>
            <a:endParaRPr lang="zh-CN" altLang="en-US" sz="1100" dirty="0">
              <a:solidFill>
                <a:schemeClr val="bg1"/>
              </a:solidFill>
            </a:endParaRPr>
          </a:p>
        </p:txBody>
      </p:sp>
      <p:sp>
        <p:nvSpPr>
          <p:cNvPr id="21" name="文本框 20"/>
          <p:cNvSpPr txBox="1"/>
          <p:nvPr/>
        </p:nvSpPr>
        <p:spPr>
          <a:xfrm>
            <a:off x="6095999" y="704660"/>
            <a:ext cx="723090" cy="261610"/>
          </a:xfrm>
          <a:prstGeom prst="rect">
            <a:avLst/>
          </a:prstGeom>
          <a:noFill/>
        </p:spPr>
        <p:txBody>
          <a:bodyPr wrap="square" lIns="0" tIns="45720" rIns="91440" bIns="45720" rtlCol="0">
            <a:spAutoFit/>
          </a:bodyPr>
          <a:lstStyle/>
          <a:p>
            <a:r>
              <a:rPr lang="zh-CN" altLang="en-US" sz="1100" dirty="0">
                <a:solidFill>
                  <a:schemeClr val="bg1"/>
                </a:solidFill>
              </a:rPr>
              <a:t>技术起源</a:t>
            </a:r>
          </a:p>
        </p:txBody>
      </p:sp>
      <p:sp>
        <p:nvSpPr>
          <p:cNvPr id="22" name="文本框 21"/>
          <p:cNvSpPr txBox="1"/>
          <p:nvPr/>
        </p:nvSpPr>
        <p:spPr>
          <a:xfrm>
            <a:off x="6989862" y="704660"/>
            <a:ext cx="854415" cy="261610"/>
          </a:xfrm>
          <a:prstGeom prst="rect">
            <a:avLst/>
          </a:prstGeom>
          <a:noFill/>
        </p:spPr>
        <p:txBody>
          <a:bodyPr wrap="square" lIns="0" tIns="45720" rIns="91440" bIns="45720" rtlCol="0">
            <a:spAutoFit/>
          </a:bodyPr>
          <a:lstStyle/>
          <a:p>
            <a:r>
              <a:rPr lang="zh-CN" altLang="en-US" sz="1100" dirty="0">
                <a:solidFill>
                  <a:schemeClr val="bg1"/>
                </a:solidFill>
              </a:rPr>
              <a:t>类型与特征</a:t>
            </a:r>
          </a:p>
        </p:txBody>
      </p:sp>
      <p:sp>
        <p:nvSpPr>
          <p:cNvPr id="23" name="文本框 22"/>
          <p:cNvSpPr txBox="1"/>
          <p:nvPr/>
        </p:nvSpPr>
        <p:spPr>
          <a:xfrm>
            <a:off x="8015050" y="704660"/>
            <a:ext cx="723090" cy="261610"/>
          </a:xfrm>
          <a:prstGeom prst="rect">
            <a:avLst/>
          </a:prstGeom>
          <a:noFill/>
        </p:spPr>
        <p:txBody>
          <a:bodyPr wrap="square" lIns="0" tIns="45720" rIns="91440" bIns="45720" rtlCol="0">
            <a:spAutoFit/>
          </a:bodyPr>
          <a:lstStyle/>
          <a:p>
            <a:r>
              <a:rPr lang="zh-CN" altLang="en-US" sz="1100" dirty="0">
                <a:solidFill>
                  <a:schemeClr val="bg1"/>
                </a:solidFill>
              </a:rPr>
              <a:t>应用领域</a:t>
            </a:r>
          </a:p>
        </p:txBody>
      </p:sp>
      <p:sp>
        <p:nvSpPr>
          <p:cNvPr id="24" name="文本框 23"/>
          <p:cNvSpPr txBox="1"/>
          <p:nvPr/>
        </p:nvSpPr>
        <p:spPr>
          <a:xfrm>
            <a:off x="8908913" y="704660"/>
            <a:ext cx="1087878" cy="261610"/>
          </a:xfrm>
          <a:prstGeom prst="rect">
            <a:avLst/>
          </a:prstGeom>
          <a:noFill/>
        </p:spPr>
        <p:txBody>
          <a:bodyPr wrap="square" lIns="0" tIns="45720" rIns="91440" bIns="45720" rtlCol="0">
            <a:spAutoFit/>
          </a:bodyPr>
          <a:lstStyle/>
          <a:p>
            <a:r>
              <a:rPr lang="zh-CN" altLang="en-US" sz="1100" dirty="0">
                <a:solidFill>
                  <a:schemeClr val="bg1"/>
                </a:solidFill>
              </a:rPr>
              <a:t>面临的挑战</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使用</a:t>
              </a:r>
              <a:r>
                <a:rPr lang="en-US" altLang="zh-CN" sz="4000" b="1" dirty="0">
                  <a:solidFill>
                    <a:schemeClr val="bg1"/>
                  </a:solidFill>
                  <a:latin typeface="+mj-ea"/>
                </a:rPr>
                <a:t>Remix IDE</a:t>
              </a:r>
              <a:r>
                <a:rPr lang="zh-CN" altLang="en-US" sz="4000" b="1" dirty="0">
                  <a:solidFill>
                    <a:schemeClr val="bg1"/>
                  </a:solidFill>
                  <a:latin typeface="+mj-ea"/>
                </a:rPr>
                <a:t>开发货运追踪区块链应用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1200329"/>
          </a:xfrm>
          <a:prstGeom prst="rect">
            <a:avLst/>
          </a:prstGeom>
          <a:noFill/>
        </p:spPr>
        <p:txBody>
          <a:bodyPr wrap="square" rtlCol="0">
            <a:spAutoFit/>
          </a:bodyPr>
          <a:lstStyle/>
          <a:p>
            <a:r>
              <a:rPr lang="en-US" altLang="zh-CN" b="1" dirty="0">
                <a:solidFill>
                  <a:schemeClr val="bg1"/>
                </a:solidFill>
                <a:latin typeface="+mj-ea"/>
                <a:ea typeface="+mj-ea"/>
                <a:cs typeface="+mj-cs"/>
              </a:rPr>
              <a:t>Remix IDE</a:t>
            </a:r>
            <a:r>
              <a:rPr lang="zh-CN" altLang="en-US" b="1" dirty="0">
                <a:solidFill>
                  <a:schemeClr val="bg1"/>
                </a:solidFill>
                <a:latin typeface="+mj-ea"/>
                <a:ea typeface="+mj-ea"/>
                <a:cs typeface="+mj-cs"/>
              </a:rPr>
              <a:t>是一款基于浏览器的集成开发环境（</a:t>
            </a:r>
            <a:r>
              <a:rPr lang="en-US" altLang="zh-CN" b="1" dirty="0">
                <a:solidFill>
                  <a:schemeClr val="bg1"/>
                </a:solidFill>
                <a:latin typeface="+mj-ea"/>
                <a:ea typeface="+mj-ea"/>
                <a:cs typeface="+mj-cs"/>
              </a:rPr>
              <a:t>IDE</a:t>
            </a:r>
            <a:r>
              <a:rPr lang="zh-CN" altLang="en-US" b="1" dirty="0">
                <a:solidFill>
                  <a:schemeClr val="bg1"/>
                </a:solidFill>
                <a:latin typeface="+mj-ea"/>
                <a:ea typeface="+mj-ea"/>
                <a:cs typeface="+mj-cs"/>
              </a:rPr>
              <a:t>），用于开发和部署以太坊智能合约。</a:t>
            </a:r>
            <a:r>
              <a:rPr lang="en-US" altLang="zh-CN" b="1" dirty="0">
                <a:solidFill>
                  <a:schemeClr val="bg1"/>
                </a:solidFill>
                <a:latin typeface="+mj-ea"/>
                <a:ea typeface="+mj-ea"/>
                <a:cs typeface="+mj-cs"/>
              </a:rPr>
              <a:t>Remix IDE</a:t>
            </a:r>
            <a:r>
              <a:rPr lang="zh-CN" altLang="en-US" b="1" dirty="0">
                <a:solidFill>
                  <a:schemeClr val="bg1"/>
                </a:solidFill>
                <a:latin typeface="+mj-ea"/>
                <a:ea typeface="+mj-ea"/>
                <a:cs typeface="+mj-cs"/>
              </a:rPr>
              <a:t>是一个开源项目，由</a:t>
            </a:r>
            <a:r>
              <a:rPr lang="en-US" altLang="zh-CN" b="1" dirty="0" err="1">
                <a:solidFill>
                  <a:schemeClr val="bg1"/>
                </a:solidFill>
                <a:latin typeface="+mj-ea"/>
                <a:ea typeface="+mj-ea"/>
                <a:cs typeface="+mj-cs"/>
              </a:rPr>
              <a:t>ConsenSys</a:t>
            </a:r>
            <a:r>
              <a:rPr lang="zh-CN" altLang="en-US" b="1" dirty="0">
                <a:solidFill>
                  <a:schemeClr val="bg1"/>
                </a:solidFill>
                <a:latin typeface="+mj-ea"/>
                <a:ea typeface="+mj-ea"/>
                <a:cs typeface="+mj-cs"/>
              </a:rPr>
              <a:t>开发和维护。本小节将介绍</a:t>
            </a:r>
            <a:r>
              <a:rPr lang="en-US" altLang="zh-CN" b="1" dirty="0">
                <a:solidFill>
                  <a:schemeClr val="bg1"/>
                </a:solidFill>
                <a:latin typeface="+mj-ea"/>
                <a:ea typeface="+mj-ea"/>
                <a:cs typeface="+mj-cs"/>
              </a:rPr>
              <a:t>Remix IDE</a:t>
            </a:r>
            <a:r>
              <a:rPr lang="zh-CN" altLang="en-US" b="1" dirty="0">
                <a:solidFill>
                  <a:schemeClr val="bg1"/>
                </a:solidFill>
                <a:latin typeface="+mj-ea"/>
                <a:ea typeface="+mj-ea"/>
                <a:cs typeface="+mj-cs"/>
              </a:rPr>
              <a:t>的主要功能，网站界面和基本操作，并且开始搭建一个简单的货运追踪区块链应用。</a:t>
            </a:r>
          </a:p>
        </p:txBody>
      </p:sp>
      <p:pic>
        <p:nvPicPr>
          <p:cNvPr id="4" name="图片 3">
            <a:extLst>
              <a:ext uri="{FF2B5EF4-FFF2-40B4-BE49-F238E27FC236}">
                <a16:creationId xmlns:a16="http://schemas.microsoft.com/office/drawing/2014/main" id="{69D3DFD5-994D-84F4-8BCF-436936ACB997}"/>
              </a:ext>
            </a:extLst>
          </p:cNvPr>
          <p:cNvPicPr>
            <a:picLocks noChangeAspect="1"/>
          </p:cNvPicPr>
          <p:nvPr/>
        </p:nvPicPr>
        <p:blipFill>
          <a:blip r:embed="rId3"/>
          <a:stretch>
            <a:fillRect/>
          </a:stretch>
        </p:blipFill>
        <p:spPr>
          <a:xfrm>
            <a:off x="2540283" y="2410052"/>
            <a:ext cx="6832315" cy="4151795"/>
          </a:xfrm>
          <a:prstGeom prst="rect">
            <a:avLst/>
          </a:prstGeom>
        </p:spPr>
      </p:pic>
    </p:spTree>
  </p:cSld>
  <p:clrMapOvr>
    <a:masterClrMapping/>
  </p:clrMapOvr>
  <p:transition spd="slow">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使用</a:t>
              </a:r>
              <a:r>
                <a:rPr lang="en-US" altLang="zh-CN" sz="4000" b="1" dirty="0">
                  <a:solidFill>
                    <a:schemeClr val="bg1"/>
                  </a:solidFill>
                  <a:latin typeface="+mj-ea"/>
                </a:rPr>
                <a:t>Remix IDE</a:t>
              </a:r>
              <a:r>
                <a:rPr lang="zh-CN" altLang="en-US" sz="4000" b="1" dirty="0">
                  <a:solidFill>
                    <a:schemeClr val="bg1"/>
                  </a:solidFill>
                  <a:latin typeface="+mj-ea"/>
                </a:rPr>
                <a:t>开发货运追踪区块链应用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923330"/>
          </a:xfrm>
          <a:prstGeom prst="rect">
            <a:avLst/>
          </a:prstGeom>
          <a:noFill/>
        </p:spPr>
        <p:txBody>
          <a:bodyPr wrap="square" rtlCol="0">
            <a:spAutoFit/>
          </a:bodyPr>
          <a:lstStyle/>
          <a:p>
            <a:r>
              <a:rPr lang="en-US" altLang="zh-CN" b="1" dirty="0">
                <a:solidFill>
                  <a:schemeClr val="bg1"/>
                </a:solidFill>
                <a:latin typeface="+mj-ea"/>
                <a:ea typeface="+mj-ea"/>
                <a:cs typeface="+mj-cs"/>
              </a:rPr>
              <a:t>Remix IDE</a:t>
            </a:r>
            <a:r>
              <a:rPr lang="zh-CN" altLang="en-US" b="1" dirty="0">
                <a:solidFill>
                  <a:schemeClr val="bg1"/>
                </a:solidFill>
                <a:latin typeface="+mj-ea"/>
                <a:ea typeface="+mj-ea"/>
                <a:cs typeface="+mj-cs"/>
              </a:rPr>
              <a:t>的主要功能包括：</a:t>
            </a:r>
          </a:p>
          <a:p>
            <a:r>
              <a:rPr lang="en-US" altLang="zh-CN" b="1" dirty="0">
                <a:solidFill>
                  <a:schemeClr val="bg1"/>
                </a:solidFill>
                <a:latin typeface="+mj-ea"/>
                <a:ea typeface="+mj-ea"/>
                <a:cs typeface="+mj-cs"/>
              </a:rPr>
              <a:t>-	</a:t>
            </a:r>
            <a:r>
              <a:rPr lang="zh-CN" altLang="en-US" b="1" dirty="0">
                <a:solidFill>
                  <a:schemeClr val="bg1"/>
                </a:solidFill>
                <a:latin typeface="+mj-ea"/>
                <a:ea typeface="+mj-ea"/>
                <a:cs typeface="+mj-cs"/>
              </a:rPr>
              <a:t>代码编辑器：</a:t>
            </a:r>
            <a:r>
              <a:rPr lang="en-US" altLang="zh-CN" b="1" dirty="0">
                <a:solidFill>
                  <a:schemeClr val="bg1"/>
                </a:solidFill>
                <a:latin typeface="+mj-ea"/>
                <a:ea typeface="+mj-ea"/>
                <a:cs typeface="+mj-cs"/>
              </a:rPr>
              <a:t>Remix IDE</a:t>
            </a:r>
            <a:r>
              <a:rPr lang="zh-CN" altLang="en-US" b="1" dirty="0">
                <a:solidFill>
                  <a:schemeClr val="bg1"/>
                </a:solidFill>
                <a:latin typeface="+mj-ea"/>
                <a:ea typeface="+mj-ea"/>
                <a:cs typeface="+mj-cs"/>
              </a:rPr>
              <a:t>提供了一个代码编辑器，用于编写</a:t>
            </a:r>
            <a:r>
              <a:rPr lang="en-US" altLang="zh-CN" b="1" dirty="0">
                <a:solidFill>
                  <a:schemeClr val="bg1"/>
                </a:solidFill>
                <a:latin typeface="+mj-ea"/>
                <a:ea typeface="+mj-ea"/>
                <a:cs typeface="+mj-cs"/>
              </a:rPr>
              <a:t>Solidity</a:t>
            </a:r>
            <a:r>
              <a:rPr lang="zh-CN" altLang="en-US" b="1" dirty="0">
                <a:solidFill>
                  <a:schemeClr val="bg1"/>
                </a:solidFill>
                <a:latin typeface="+mj-ea"/>
                <a:ea typeface="+mj-ea"/>
                <a:cs typeface="+mj-cs"/>
              </a:rPr>
              <a:t>智能合约代码。代码编辑器支持语法高亮，自动补全和错误检查等功能。</a:t>
            </a:r>
          </a:p>
        </p:txBody>
      </p:sp>
      <p:pic>
        <p:nvPicPr>
          <p:cNvPr id="3" name="图片 2">
            <a:extLst>
              <a:ext uri="{FF2B5EF4-FFF2-40B4-BE49-F238E27FC236}">
                <a16:creationId xmlns:a16="http://schemas.microsoft.com/office/drawing/2014/main" id="{0040C4D5-57F0-BA7B-F91F-D7AB0E9D2A66}"/>
              </a:ext>
            </a:extLst>
          </p:cNvPr>
          <p:cNvPicPr>
            <a:picLocks noChangeAspect="1"/>
          </p:cNvPicPr>
          <p:nvPr/>
        </p:nvPicPr>
        <p:blipFill>
          <a:blip r:embed="rId3"/>
          <a:stretch>
            <a:fillRect/>
          </a:stretch>
        </p:blipFill>
        <p:spPr>
          <a:xfrm>
            <a:off x="2596441" y="2478114"/>
            <a:ext cx="5892916" cy="4135380"/>
          </a:xfrm>
          <a:prstGeom prst="rect">
            <a:avLst/>
          </a:prstGeom>
        </p:spPr>
      </p:pic>
    </p:spTree>
    <p:extLst>
      <p:ext uri="{BB962C8B-B14F-4D97-AF65-F5344CB8AC3E}">
        <p14:creationId xmlns:p14="http://schemas.microsoft.com/office/powerpoint/2010/main" val="3996467269"/>
      </p:ext>
    </p:extLst>
  </p:cSld>
  <p:clrMapOvr>
    <a:masterClrMapping/>
  </p:clrMapOvr>
  <p:transition spd="slow">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使用</a:t>
              </a:r>
              <a:r>
                <a:rPr lang="en-US" altLang="zh-CN" sz="4000" b="1" dirty="0">
                  <a:solidFill>
                    <a:schemeClr val="bg1"/>
                  </a:solidFill>
                  <a:latin typeface="+mj-ea"/>
                </a:rPr>
                <a:t>Remix IDE</a:t>
              </a:r>
              <a:r>
                <a:rPr lang="zh-CN" altLang="en-US" sz="4000" b="1" dirty="0">
                  <a:solidFill>
                    <a:schemeClr val="bg1"/>
                  </a:solidFill>
                  <a:latin typeface="+mj-ea"/>
                </a:rPr>
                <a:t>开发货运追踪区块链应用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923330"/>
          </a:xfrm>
          <a:prstGeom prst="rect">
            <a:avLst/>
          </a:prstGeom>
          <a:noFill/>
        </p:spPr>
        <p:txBody>
          <a:bodyPr wrap="square" rtlCol="0">
            <a:spAutoFit/>
          </a:bodyPr>
          <a:lstStyle/>
          <a:p>
            <a:r>
              <a:rPr lang="zh-CN" altLang="en-US" b="1" dirty="0">
                <a:solidFill>
                  <a:schemeClr val="bg1"/>
                </a:solidFill>
                <a:latin typeface="+mj-ea"/>
                <a:ea typeface="+mj-ea"/>
                <a:cs typeface="+mj-cs"/>
              </a:rPr>
              <a:t>编译器：</a:t>
            </a:r>
            <a:r>
              <a:rPr lang="en-US" altLang="zh-CN" b="1" dirty="0">
                <a:solidFill>
                  <a:schemeClr val="bg1"/>
                </a:solidFill>
                <a:latin typeface="+mj-ea"/>
                <a:ea typeface="+mj-ea"/>
                <a:cs typeface="+mj-cs"/>
              </a:rPr>
              <a:t>Remix IDE</a:t>
            </a:r>
            <a:r>
              <a:rPr lang="zh-CN" altLang="en-US" b="1" dirty="0">
                <a:solidFill>
                  <a:schemeClr val="bg1"/>
                </a:solidFill>
                <a:latin typeface="+mj-ea"/>
                <a:ea typeface="+mj-ea"/>
                <a:cs typeface="+mj-cs"/>
              </a:rPr>
              <a:t>可以将</a:t>
            </a:r>
            <a:r>
              <a:rPr lang="en-US" altLang="zh-CN" b="1" dirty="0">
                <a:solidFill>
                  <a:schemeClr val="bg1"/>
                </a:solidFill>
                <a:latin typeface="+mj-ea"/>
                <a:ea typeface="+mj-ea"/>
                <a:cs typeface="+mj-cs"/>
              </a:rPr>
              <a:t>Solidity</a:t>
            </a:r>
            <a:r>
              <a:rPr lang="zh-CN" altLang="en-US" b="1" dirty="0">
                <a:solidFill>
                  <a:schemeClr val="bg1"/>
                </a:solidFill>
                <a:latin typeface="+mj-ea"/>
                <a:ea typeface="+mj-ea"/>
                <a:cs typeface="+mj-cs"/>
              </a:rPr>
              <a:t>智能合约代码编译成字节码。字节码事可以在以太坊虚拟机（</a:t>
            </a:r>
            <a:r>
              <a:rPr lang="en-US" altLang="zh-CN" b="1" dirty="0">
                <a:solidFill>
                  <a:schemeClr val="bg1"/>
                </a:solidFill>
                <a:latin typeface="+mj-ea"/>
                <a:ea typeface="+mj-ea"/>
                <a:cs typeface="+mj-cs"/>
              </a:rPr>
              <a:t>EVM</a:t>
            </a:r>
            <a:r>
              <a:rPr lang="zh-CN" altLang="en-US" b="1" dirty="0">
                <a:solidFill>
                  <a:schemeClr val="bg1"/>
                </a:solidFill>
                <a:latin typeface="+mj-ea"/>
                <a:ea typeface="+mj-ea"/>
                <a:cs typeface="+mj-cs"/>
              </a:rPr>
              <a:t>）上运行的代码。由于</a:t>
            </a:r>
            <a:r>
              <a:rPr lang="en-US" altLang="zh-CN" b="1" dirty="0">
                <a:solidFill>
                  <a:schemeClr val="bg1"/>
                </a:solidFill>
                <a:latin typeface="+mj-ea"/>
                <a:ea typeface="+mj-ea"/>
                <a:cs typeface="+mj-cs"/>
              </a:rPr>
              <a:t>Remix IDE</a:t>
            </a:r>
            <a:r>
              <a:rPr lang="zh-CN" altLang="en-US" b="1" dirty="0">
                <a:solidFill>
                  <a:schemeClr val="bg1"/>
                </a:solidFill>
                <a:latin typeface="+mj-ea"/>
                <a:ea typeface="+mj-ea"/>
                <a:cs typeface="+mj-cs"/>
              </a:rPr>
              <a:t>是基于浏览器的线上编辑环境，编译器可支持所有</a:t>
            </a:r>
            <a:r>
              <a:rPr lang="en-US" altLang="zh-CN" b="1" dirty="0">
                <a:solidFill>
                  <a:schemeClr val="bg1"/>
                </a:solidFill>
                <a:latin typeface="+mj-ea"/>
                <a:ea typeface="+mj-ea"/>
                <a:cs typeface="+mj-cs"/>
              </a:rPr>
              <a:t>Solidity</a:t>
            </a:r>
            <a:r>
              <a:rPr lang="zh-CN" altLang="en-US" b="1" dirty="0">
                <a:solidFill>
                  <a:schemeClr val="bg1"/>
                </a:solidFill>
                <a:latin typeface="+mj-ea"/>
                <a:ea typeface="+mj-ea"/>
                <a:cs typeface="+mj-cs"/>
              </a:rPr>
              <a:t>语言版本。</a:t>
            </a:r>
          </a:p>
        </p:txBody>
      </p:sp>
      <p:pic>
        <p:nvPicPr>
          <p:cNvPr id="4" name="图片 3">
            <a:extLst>
              <a:ext uri="{FF2B5EF4-FFF2-40B4-BE49-F238E27FC236}">
                <a16:creationId xmlns:a16="http://schemas.microsoft.com/office/drawing/2014/main" id="{5ABAC574-A728-420B-8250-25A5F988C8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42899" y="2157022"/>
            <a:ext cx="2055229" cy="4351695"/>
          </a:xfrm>
          <a:prstGeom prst="rect">
            <a:avLst/>
          </a:prstGeom>
        </p:spPr>
      </p:pic>
    </p:spTree>
    <p:extLst>
      <p:ext uri="{BB962C8B-B14F-4D97-AF65-F5344CB8AC3E}">
        <p14:creationId xmlns:p14="http://schemas.microsoft.com/office/powerpoint/2010/main" val="2640446908"/>
      </p:ext>
    </p:extLst>
  </p:cSld>
  <p:clrMapOvr>
    <a:masterClrMapping/>
  </p:clrMapOvr>
  <p:transition spd="slow">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使用</a:t>
              </a:r>
              <a:r>
                <a:rPr lang="en-US" altLang="zh-CN" sz="4000" b="1" dirty="0">
                  <a:solidFill>
                    <a:schemeClr val="bg1"/>
                  </a:solidFill>
                  <a:latin typeface="+mj-ea"/>
                </a:rPr>
                <a:t>Remix IDE</a:t>
              </a:r>
              <a:r>
                <a:rPr lang="zh-CN" altLang="en-US" sz="4000" b="1" dirty="0">
                  <a:solidFill>
                    <a:schemeClr val="bg1"/>
                  </a:solidFill>
                  <a:latin typeface="+mj-ea"/>
                </a:rPr>
                <a:t>开发货运追踪区块链应用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646331"/>
          </a:xfrm>
          <a:prstGeom prst="rect">
            <a:avLst/>
          </a:prstGeom>
          <a:noFill/>
        </p:spPr>
        <p:txBody>
          <a:bodyPr wrap="square" rtlCol="0">
            <a:spAutoFit/>
          </a:bodyPr>
          <a:lstStyle/>
          <a:p>
            <a:r>
              <a:rPr lang="en-US" altLang="zh-CN" b="1" dirty="0">
                <a:solidFill>
                  <a:schemeClr val="bg1"/>
                </a:solidFill>
                <a:latin typeface="+mj-ea"/>
                <a:ea typeface="+mj-ea"/>
                <a:cs typeface="+mj-cs"/>
              </a:rPr>
              <a:t>-	</a:t>
            </a:r>
            <a:r>
              <a:rPr lang="zh-CN" altLang="en-US" b="1" dirty="0">
                <a:solidFill>
                  <a:schemeClr val="bg1"/>
                </a:solidFill>
                <a:latin typeface="+mj-ea"/>
                <a:ea typeface="+mj-ea"/>
                <a:cs typeface="+mj-cs"/>
              </a:rPr>
              <a:t>调试器：</a:t>
            </a:r>
            <a:r>
              <a:rPr lang="en-US" altLang="zh-CN" b="1" dirty="0">
                <a:solidFill>
                  <a:schemeClr val="bg1"/>
                </a:solidFill>
                <a:latin typeface="+mj-ea"/>
                <a:ea typeface="+mj-ea"/>
                <a:cs typeface="+mj-cs"/>
              </a:rPr>
              <a:t>Remix IDE</a:t>
            </a:r>
            <a:r>
              <a:rPr lang="zh-CN" altLang="en-US" b="1" dirty="0">
                <a:solidFill>
                  <a:schemeClr val="bg1"/>
                </a:solidFill>
                <a:latin typeface="+mj-ea"/>
                <a:ea typeface="+mj-ea"/>
                <a:cs typeface="+mj-cs"/>
              </a:rPr>
              <a:t>提供了一个调试器，用于调试智能合约代码。调试器允许测试者设置断点，检查变量和调用函数。</a:t>
            </a:r>
          </a:p>
        </p:txBody>
      </p:sp>
      <p:pic>
        <p:nvPicPr>
          <p:cNvPr id="3" name="图片 2">
            <a:extLst>
              <a:ext uri="{FF2B5EF4-FFF2-40B4-BE49-F238E27FC236}">
                <a16:creationId xmlns:a16="http://schemas.microsoft.com/office/drawing/2014/main" id="{ADD25F4C-EE9E-5C27-6219-A5C7C28621B6}"/>
              </a:ext>
            </a:extLst>
          </p:cNvPr>
          <p:cNvPicPr>
            <a:picLocks noChangeAspect="1"/>
          </p:cNvPicPr>
          <p:nvPr/>
        </p:nvPicPr>
        <p:blipFill>
          <a:blip r:embed="rId3"/>
          <a:stretch>
            <a:fillRect/>
          </a:stretch>
        </p:blipFill>
        <p:spPr>
          <a:xfrm>
            <a:off x="3997677" y="2201115"/>
            <a:ext cx="3282950" cy="4319905"/>
          </a:xfrm>
          <a:prstGeom prst="rect">
            <a:avLst/>
          </a:prstGeom>
        </p:spPr>
      </p:pic>
    </p:spTree>
    <p:extLst>
      <p:ext uri="{BB962C8B-B14F-4D97-AF65-F5344CB8AC3E}">
        <p14:creationId xmlns:p14="http://schemas.microsoft.com/office/powerpoint/2010/main" val="2047643695"/>
      </p:ext>
    </p:extLst>
  </p:cSld>
  <p:clrMapOvr>
    <a:masterClrMapping/>
  </p:clrMapOvr>
  <p:transition spd="slow">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使用</a:t>
              </a:r>
              <a:r>
                <a:rPr lang="en-US" altLang="zh-CN" sz="4000" b="1" dirty="0">
                  <a:solidFill>
                    <a:schemeClr val="bg1"/>
                  </a:solidFill>
                  <a:latin typeface="+mj-ea"/>
                </a:rPr>
                <a:t>Remix IDE</a:t>
              </a:r>
              <a:r>
                <a:rPr lang="zh-CN" altLang="en-US" sz="4000" b="1" dirty="0">
                  <a:solidFill>
                    <a:schemeClr val="bg1"/>
                  </a:solidFill>
                  <a:latin typeface="+mj-ea"/>
                </a:rPr>
                <a:t>开发货运追踪区块链应用</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26FEA16F-BB88-93BE-C83B-8EC33443BF12}"/>
              </a:ext>
            </a:extLst>
          </p:cNvPr>
          <p:cNvSpPr txBox="1"/>
          <p:nvPr/>
        </p:nvSpPr>
        <p:spPr>
          <a:xfrm>
            <a:off x="1175436" y="1287379"/>
            <a:ext cx="8734926" cy="1200329"/>
          </a:xfrm>
          <a:prstGeom prst="rect">
            <a:avLst/>
          </a:prstGeom>
          <a:noFill/>
        </p:spPr>
        <p:txBody>
          <a:bodyPr wrap="square" rtlCol="0">
            <a:spAutoFit/>
          </a:bodyPr>
          <a:lstStyle/>
          <a:p>
            <a:r>
              <a:rPr lang="zh-CN" altLang="en-US" b="1" dirty="0">
                <a:solidFill>
                  <a:schemeClr val="bg1"/>
                </a:solidFill>
                <a:latin typeface="+mj-ea"/>
                <a:ea typeface="+mj-ea"/>
                <a:cs typeface="+mj-cs"/>
              </a:rPr>
              <a:t>部署和执行：在</a:t>
            </a:r>
            <a:r>
              <a:rPr lang="en-US" altLang="zh-CN" b="1" dirty="0">
                <a:solidFill>
                  <a:schemeClr val="bg1"/>
                </a:solidFill>
                <a:latin typeface="+mj-ea"/>
                <a:ea typeface="+mj-ea"/>
                <a:cs typeface="+mj-cs"/>
              </a:rPr>
              <a:t>Remix IDE</a:t>
            </a:r>
            <a:r>
              <a:rPr lang="zh-CN" altLang="en-US" b="1" dirty="0">
                <a:solidFill>
                  <a:schemeClr val="bg1"/>
                </a:solidFill>
                <a:latin typeface="+mj-ea"/>
                <a:ea typeface="+mj-ea"/>
                <a:cs typeface="+mj-cs"/>
              </a:rPr>
              <a:t>中部署和运行智能合约时，可以选择将智能合约部署到不同的环境中。用户可以选择将智能合约部署到</a:t>
            </a:r>
            <a:r>
              <a:rPr lang="en-US" altLang="zh-CN" b="1" dirty="0">
                <a:solidFill>
                  <a:schemeClr val="bg1"/>
                </a:solidFill>
                <a:latin typeface="+mj-ea"/>
                <a:ea typeface="+mj-ea"/>
                <a:cs typeface="+mj-cs"/>
              </a:rPr>
              <a:t>Remix IDE</a:t>
            </a:r>
            <a:r>
              <a:rPr lang="zh-CN" altLang="en-US" b="1" dirty="0">
                <a:solidFill>
                  <a:schemeClr val="bg1"/>
                </a:solidFill>
                <a:latin typeface="+mj-ea"/>
                <a:ea typeface="+mj-ea"/>
                <a:cs typeface="+mj-cs"/>
              </a:rPr>
              <a:t>提供的沙盒区块链中（</a:t>
            </a:r>
            <a:r>
              <a:rPr lang="en-US" altLang="zh-CN" b="1" dirty="0">
                <a:solidFill>
                  <a:schemeClr val="bg1"/>
                </a:solidFill>
                <a:latin typeface="+mj-ea"/>
                <a:ea typeface="+mj-ea"/>
                <a:cs typeface="+mj-cs"/>
              </a:rPr>
              <a:t>Remix VM</a:t>
            </a:r>
            <a:r>
              <a:rPr lang="zh-CN" altLang="en-US" b="1" dirty="0">
                <a:solidFill>
                  <a:schemeClr val="bg1"/>
                </a:solidFill>
                <a:latin typeface="+mj-ea"/>
                <a:ea typeface="+mj-ea"/>
                <a:cs typeface="+mj-cs"/>
              </a:rPr>
              <a:t>）的某一个分叉（</a:t>
            </a:r>
            <a:r>
              <a:rPr lang="en-US" altLang="zh-CN" b="1" dirty="0">
                <a:solidFill>
                  <a:schemeClr val="bg1"/>
                </a:solidFill>
                <a:latin typeface="+mj-ea"/>
                <a:ea typeface="+mj-ea"/>
                <a:cs typeface="+mj-cs"/>
              </a:rPr>
              <a:t>fork</a:t>
            </a:r>
            <a:r>
              <a:rPr lang="zh-CN" altLang="en-US" b="1" dirty="0">
                <a:solidFill>
                  <a:schemeClr val="bg1"/>
                </a:solidFill>
                <a:latin typeface="+mj-ea"/>
                <a:ea typeface="+mj-ea"/>
                <a:cs typeface="+mj-cs"/>
              </a:rPr>
              <a:t>）上，或者可以通过提供</a:t>
            </a:r>
            <a:r>
              <a:rPr lang="en-US" altLang="zh-CN" b="1" dirty="0">
                <a:solidFill>
                  <a:schemeClr val="bg1"/>
                </a:solidFill>
                <a:latin typeface="+mj-ea"/>
                <a:ea typeface="+mj-ea"/>
                <a:cs typeface="+mj-cs"/>
              </a:rPr>
              <a:t>URL</a:t>
            </a:r>
            <a:r>
              <a:rPr lang="zh-CN" altLang="en-US" b="1" dirty="0">
                <a:solidFill>
                  <a:schemeClr val="bg1"/>
                </a:solidFill>
                <a:latin typeface="+mj-ea"/>
                <a:ea typeface="+mj-ea"/>
                <a:cs typeface="+mj-cs"/>
              </a:rPr>
              <a:t>将</a:t>
            </a:r>
            <a:r>
              <a:rPr lang="en-US" altLang="zh-CN" b="1" dirty="0">
                <a:solidFill>
                  <a:schemeClr val="bg1"/>
                </a:solidFill>
                <a:latin typeface="+mj-ea"/>
                <a:ea typeface="+mj-ea"/>
                <a:cs typeface="+mj-cs"/>
              </a:rPr>
              <a:t>Remix</a:t>
            </a:r>
            <a:r>
              <a:rPr lang="zh-CN" altLang="en-US" b="1" dirty="0">
                <a:solidFill>
                  <a:schemeClr val="bg1"/>
                </a:solidFill>
                <a:latin typeface="+mj-ea"/>
                <a:ea typeface="+mj-ea"/>
                <a:cs typeface="+mj-cs"/>
              </a:rPr>
              <a:t>链接到一个远程节点并部署和执行智能合约。</a:t>
            </a:r>
          </a:p>
        </p:txBody>
      </p:sp>
      <p:pic>
        <p:nvPicPr>
          <p:cNvPr id="3" name="图片 2">
            <a:extLst>
              <a:ext uri="{FF2B5EF4-FFF2-40B4-BE49-F238E27FC236}">
                <a16:creationId xmlns:a16="http://schemas.microsoft.com/office/drawing/2014/main" id="{19D14113-B8EA-8B82-6BF5-6713577272CA}"/>
              </a:ext>
            </a:extLst>
          </p:cNvPr>
          <p:cNvPicPr>
            <a:picLocks noChangeAspect="1"/>
          </p:cNvPicPr>
          <p:nvPr/>
        </p:nvPicPr>
        <p:blipFill>
          <a:blip r:embed="rId3"/>
          <a:stretch>
            <a:fillRect/>
          </a:stretch>
        </p:blipFill>
        <p:spPr>
          <a:xfrm>
            <a:off x="5542899" y="2192831"/>
            <a:ext cx="2190115" cy="4571492"/>
          </a:xfrm>
          <a:prstGeom prst="rect">
            <a:avLst/>
          </a:prstGeom>
        </p:spPr>
      </p:pic>
    </p:spTree>
    <p:extLst>
      <p:ext uri="{BB962C8B-B14F-4D97-AF65-F5344CB8AC3E}">
        <p14:creationId xmlns:p14="http://schemas.microsoft.com/office/powerpoint/2010/main" val="2147996781"/>
      </p:ext>
    </p:extLst>
  </p:cSld>
  <p:clrMapOvr>
    <a:masterClrMapping/>
  </p:clrMapOvr>
  <p:transition spd="slow">
    <p:pull/>
  </p:transition>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4446a1f9-6d96-4284-a752-77f8ee4e1af4&quot;,&quot;Name&quot;:&quot;常规参考线&quot;,&quot;HeaderHeight&quot;:9.0,&quot;FooterHeight&quot;:7.6000000000000005,&quot;SideMargin&quot;:4.5,&quot;TopMargin&quot;:0.0,&quot;BottomMargin&quot;:0.0,&quot;IntervalMargin&quot;:0.0}"/>
  <p:tag name="ISLIDE.GUIDESSETTING" val="{&quot;Id&quot;:&quot;4d791bc5-fcb1-4065-9c10-9d480cfbd529&quot;,&quot;Name&quot;:&quot;常规参考线&quot;,&quot;HeaderHeight&quot;:9.1836734693877489,&quot;FooterHeight&quot;:0.0,&quot;SideMargin&quot;:4.1000000000000005,&quot;TopMargin&quot;:5.1000000000000005,&quot;BottomMargin&quot;:5.7,&quot;IntervalMargin&quot;:0.0,&quot;SettingType&quot;:&quot;Custom&quot;}"/>
</p:tagLst>
</file>

<file path=ppt/theme/theme1.xml><?xml version="1.0" encoding="utf-8"?>
<a:theme xmlns:a="http://schemas.openxmlformats.org/drawingml/2006/main" name="Office 主题​​">
  <a:themeElements>
    <a:clrScheme name="Office">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fontScheme name="zg2gmcrg">
      <a:majorFont>
        <a:latin typeface="Century Gothic"/>
        <a:ea typeface="微软雅黑"/>
        <a:cs typeface=""/>
      </a:majorFont>
      <a:minorFont>
        <a:latin typeface="Century Gothic"/>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176</TotalTime>
  <Words>3857</Words>
  <Application>Microsoft Office PowerPoint</Application>
  <PresentationFormat>宽屏</PresentationFormat>
  <Paragraphs>307</Paragraphs>
  <Slides>44</Slides>
  <Notes>44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44</vt:i4>
      </vt:variant>
    </vt:vector>
  </HeadingPairs>
  <TitlesOfParts>
    <vt:vector size="52" baseType="lpstr">
      <vt:lpstr>Menlo</vt:lpstr>
      <vt:lpstr>等线</vt:lpstr>
      <vt:lpstr>宋体</vt:lpstr>
      <vt:lpstr>微软雅黑</vt:lpstr>
      <vt:lpstr>Arial</vt:lpstr>
      <vt:lpstr>Century Gothic</vt:lpstr>
      <vt:lpstr>Nunito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耗崽</dc:creator>
  <cp:lastModifiedBy>Changhong HAN</cp:lastModifiedBy>
  <cp:revision>29</cp:revision>
  <dcterms:created xsi:type="dcterms:W3CDTF">2019-09-22T02:56:00Z</dcterms:created>
  <dcterms:modified xsi:type="dcterms:W3CDTF">2024-06-25T12:02:40Z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KSOTemplateUUID">
    <vt:lpwstr>v1.0_mb_xFN2afPY6jfkSh0nO2YIWg==</vt:lpwstr>
  </property>
  <property fmtid="{D5CDD505-2E9C-101B-9397-08002B2CF9AE}" pid="4" name="ICV">
    <vt:lpwstr>88D54343F46445F6A1595E485F6ED9E1_11</vt:lpwstr>
  </property>
</Properties>
</file>